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5" r:id="rId2"/>
    <p:sldId id="287" r:id="rId3"/>
    <p:sldId id="264" r:id="rId4"/>
    <p:sldId id="267" r:id="rId5"/>
    <p:sldId id="318" r:id="rId6"/>
    <p:sldId id="341" r:id="rId7"/>
    <p:sldId id="342" r:id="rId8"/>
    <p:sldId id="317" r:id="rId9"/>
    <p:sldId id="304" r:id="rId10"/>
    <p:sldId id="308" r:id="rId11"/>
    <p:sldId id="309" r:id="rId12"/>
    <p:sldId id="310" r:id="rId13"/>
    <p:sldId id="312" r:id="rId14"/>
    <p:sldId id="311" r:id="rId15"/>
    <p:sldId id="306" r:id="rId16"/>
    <p:sldId id="307" r:id="rId17"/>
    <p:sldId id="305" r:id="rId18"/>
    <p:sldId id="314" r:id="rId19"/>
    <p:sldId id="313" r:id="rId20"/>
    <p:sldId id="339" r:id="rId21"/>
    <p:sldId id="316" r:id="rId22"/>
    <p:sldId id="345" r:id="rId23"/>
    <p:sldId id="320" r:id="rId24"/>
    <p:sldId id="346" r:id="rId25"/>
    <p:sldId id="347" r:id="rId26"/>
    <p:sldId id="343" r:id="rId27"/>
    <p:sldId id="349" r:id="rId28"/>
    <p:sldId id="353" r:id="rId29"/>
    <p:sldId id="350" r:id="rId30"/>
    <p:sldId id="351" r:id="rId31"/>
    <p:sldId id="352" r:id="rId32"/>
    <p:sldId id="354" r:id="rId33"/>
    <p:sldId id="348" r:id="rId34"/>
    <p:sldId id="344" r:id="rId35"/>
    <p:sldId id="322" r:id="rId36"/>
    <p:sldId id="323" r:id="rId37"/>
    <p:sldId id="340" r:id="rId38"/>
    <p:sldId id="324" r:id="rId39"/>
    <p:sldId id="321" r:id="rId40"/>
    <p:sldId id="325" r:id="rId41"/>
    <p:sldId id="319" r:id="rId42"/>
    <p:sldId id="315" r:id="rId43"/>
    <p:sldId id="357" r:id="rId44"/>
    <p:sldId id="365" r:id="rId45"/>
    <p:sldId id="359" r:id="rId46"/>
    <p:sldId id="360" r:id="rId47"/>
    <p:sldId id="361" r:id="rId48"/>
    <p:sldId id="358" r:id="rId49"/>
    <p:sldId id="355" r:id="rId50"/>
    <p:sldId id="356" r:id="rId51"/>
    <p:sldId id="364" r:id="rId52"/>
    <p:sldId id="362" r:id="rId53"/>
    <p:sldId id="363" r:id="rId54"/>
    <p:sldId id="328" r:id="rId55"/>
    <p:sldId id="329" r:id="rId56"/>
    <p:sldId id="330" r:id="rId57"/>
    <p:sldId id="331" r:id="rId58"/>
    <p:sldId id="334" r:id="rId59"/>
    <p:sldId id="333" r:id="rId60"/>
    <p:sldId id="335" r:id="rId61"/>
    <p:sldId id="336" r:id="rId62"/>
    <p:sldId id="337" r:id="rId63"/>
    <p:sldId id="338" r:id="rId64"/>
    <p:sldId id="327" r:id="rId65"/>
    <p:sldId id="326" r:id="rId66"/>
    <p:sldId id="261" r:id="rId67"/>
    <p:sldId id="301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CB6"/>
    <a:srgbClr val="077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8751" autoAdjust="0"/>
  </p:normalViewPr>
  <p:slideViewPr>
    <p:cSldViewPr>
      <p:cViewPr varScale="1">
        <p:scale>
          <a:sx n="83" d="100"/>
          <a:sy n="83" d="100"/>
        </p:scale>
        <p:origin x="-1092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9795A-1F0C-445B-8789-5AD62C645924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A049B-9619-4DD5-AED6-3B65F5CA629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26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Начинаем?</a:t>
            </a:r>
          </a:p>
          <a:p>
            <a:endParaRPr lang="ru-RU" dirty="0" smtClean="0"/>
          </a:p>
          <a:p>
            <a:r>
              <a:rPr lang="ru-RU" dirty="0" smtClean="0"/>
              <a:t>Ещё</a:t>
            </a:r>
            <a:r>
              <a:rPr lang="ru-RU" baseline="0" dirty="0" smtClean="0"/>
              <a:t> раз всем</a:t>
            </a:r>
            <a:r>
              <a:rPr lang="ru-RU" dirty="0" smtClean="0"/>
              <a:t> привет.</a:t>
            </a:r>
          </a:p>
          <a:p>
            <a:endParaRPr lang="ru-RU" dirty="0" smtClean="0"/>
          </a:p>
          <a:p>
            <a:r>
              <a:rPr lang="ru-RU" dirty="0" smtClean="0"/>
              <a:t>Меня зовут Дмитрий Быков.</a:t>
            </a:r>
            <a:r>
              <a:rPr lang="ru-RU" baseline="0" dirty="0" smtClean="0"/>
              <a:t> Я разработчик команды </a:t>
            </a:r>
            <a:r>
              <a:rPr lang="en-US" baseline="0" dirty="0" smtClean="0"/>
              <a:t>TWR</a:t>
            </a:r>
            <a:r>
              <a:rPr lang="ru-RU" baseline="0" dirty="0" smtClean="0"/>
              <a:t> и сегодня я проведу заключительную лекцию данного курса, которая называется </a:t>
            </a:r>
            <a:r>
              <a:rPr lang="en-US" baseline="0" dirty="0" smtClean="0"/>
              <a:t>SQL Tuning Tools</a:t>
            </a:r>
            <a:r>
              <a:rPr lang="ru-RU" baseline="0" dirty="0" smtClean="0"/>
              <a:t> или как ее обозвали в анонсе – «Работа с аналитическими инструментами».</a:t>
            </a:r>
          </a:p>
          <a:p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Предлагаю построить нашу</a:t>
            </a:r>
            <a:r>
              <a:rPr lang="ru-RU" baseline="0" dirty="0" smtClean="0"/>
              <a:t> презентацию следующим образом. Материала достаточно </a:t>
            </a:r>
            <a:r>
              <a:rPr lang="ru-RU" baseline="0" dirty="0" smtClean="0"/>
              <a:t>много, поэтому </a:t>
            </a:r>
            <a:r>
              <a:rPr lang="ru-RU" baseline="0" dirty="0" smtClean="0"/>
              <a:t>предлагаю секцию с вопросами отложить в самый конец. </a:t>
            </a:r>
            <a:r>
              <a:rPr lang="ru-RU" baseline="0" dirty="0" smtClean="0"/>
              <a:t>Если у кого-то появится вопрос по ходу презентации – пишите в чат, </a:t>
            </a:r>
            <a:r>
              <a:rPr lang="ru-RU" baseline="0" dirty="0" smtClean="0"/>
              <a:t>либо куда-то ещё и зададите его в конце.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Надеюсь, возражений нет?</a:t>
            </a:r>
          </a:p>
          <a:p>
            <a:endParaRPr lang="ru-RU" baseline="0" dirty="0" smtClean="0"/>
          </a:p>
          <a:p>
            <a:r>
              <a:rPr lang="ru-RU" baseline="0" dirty="0" smtClean="0"/>
              <a:t>Ну что ж – 70 слайдов, целый час безудержного </a:t>
            </a:r>
            <a:r>
              <a:rPr lang="ru-RU" baseline="0" dirty="0" err="1" smtClean="0"/>
              <a:t>бубнежа</a:t>
            </a:r>
            <a:r>
              <a:rPr lang="ru-RU" baseline="0" dirty="0" smtClean="0"/>
              <a:t>. Погнали.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Как уже понятно из названия презентации инструменты, с которыми мы сегодня познакомимся, предназначены для выполнения задач </a:t>
            </a:r>
            <a:r>
              <a:rPr lang="ru-RU" baseline="0" dirty="0" err="1" smtClean="0"/>
              <a:t>тютинга</a:t>
            </a:r>
            <a:r>
              <a:rPr lang="ru-RU" baseline="0" dirty="0" smtClean="0"/>
              <a:t> производительности базы данных.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12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 имеет возможность настроить частоту формирования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snapshot'ов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глубину их хранения, возможность удаления или создания нового внеочередного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сформировать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отчет.  Весь перечисленный функционал доступен через пакет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уже было сказано ранее вся информация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хранится в специально отведенных таблицах и представлениях. Найти эти представления можно по префиксу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, достаточно воспользоваться запросом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слайде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Чаще всего в этих представлениях есть уникальный идентификатор  SNAP_ID, который указывает к какому конкретному снимку относится представленная информация. Наверняка некоторые из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представлений вам уже знакомы, например,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SQLTEXT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comments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dictionary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upper(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like 'DBA\_HIST\_%' escape '\'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65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Ключевыми представлениями, в которых можно посмотреть настройки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являются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этих представлениях можно увидеть частоту создания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глубину их хранения. В данном примере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будут формироваться раз в час и храниться в течение 8 дней.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92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формирование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snapshot'ов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происходит только в том случае, когда параметр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инстанса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STATISTICS_LEVEL имеет значение TYPICAL или ALL. Если значение параметра изменить на BASIC, то формирование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snapshot'ов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прекратится. При этом стоит понимать, что параметр STATISTICS_LEVEL отвечает не только за генерацию снимков, но и за сбор статистических данных при выполнении запросов, поэтому его перевод в BASIC можно повлечь за собой дополнительные изменения в работе СУБД.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Помимо варианта со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прекратить генерацию снимков можно установив значение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_INTERVAL в DBA_HIST_WR_CONTROL равное 0. Это является рекомендуемым вариантом, который не влечет за собой изменение поведения СУБД в направлениях, отличных от AWR.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inst_id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name, value,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default_value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gv$parameter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name = '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‘;</a:t>
            </a:r>
          </a:p>
          <a:p>
            <a:endParaRPr lang="en-US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 system set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=basic;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dbms_workload_repository.modify_snapshot_settings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(interval =&gt; 0);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32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уже было сказано ранее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предназначен для диагностики производительности БД. Поэтому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предоставляет возможность формирования на основе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отчета , включающего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себя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комплексную информацию о состоянии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бд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период времени.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 отчет может быть сформирован в разрезе конкретного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инстанса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либо глобально, включая все указанные при формировании отчета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инстансы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 включает в себя такие разделы, как профиль нагрузки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статистика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статистика ввода-вывода и по событиям ожидания, данные 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бэкграунд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пользовательских процессах, статистика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выражений и многое другое. Диагностика производительности по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отчету требует определенных навыков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и, к сожалению, 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рамках данной презентации детальный разбор отчета производиться не будет.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06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Сформировать</a:t>
            </a:r>
            <a:r>
              <a:rPr lang="ru-RU" baseline="0" dirty="0" smtClean="0"/>
              <a:t> </a:t>
            </a:r>
            <a:r>
              <a:rPr lang="en-US" baseline="0" dirty="0" smtClean="0"/>
              <a:t>AWR</a:t>
            </a:r>
            <a:r>
              <a:rPr lang="ru-RU" baseline="0" dirty="0" smtClean="0"/>
              <a:t> отчет можно несколькими способами. Например, из </a:t>
            </a:r>
            <a:r>
              <a:rPr lang="en-US" baseline="0" dirty="0" smtClean="0"/>
              <a:t>Enterprise </a:t>
            </a:r>
            <a:r>
              <a:rPr lang="en-US" baseline="0" dirty="0" err="1" smtClean="0"/>
              <a:t>Manager’a</a:t>
            </a:r>
            <a:r>
              <a:rPr lang="ru-RU" baseline="0" dirty="0" smtClean="0"/>
              <a:t>, некоторые </a:t>
            </a:r>
            <a:r>
              <a:rPr lang="en-US" baseline="0" dirty="0" smtClean="0"/>
              <a:t>IDE </a:t>
            </a:r>
            <a:r>
              <a:rPr lang="ru-RU" baseline="0" dirty="0" smtClean="0"/>
              <a:t>предоставляют возможность его генерации из собственного интерфейса. Я же предпочитаю </a:t>
            </a:r>
            <a:r>
              <a:rPr lang="ru-RU" baseline="0" dirty="0" err="1" smtClean="0"/>
              <a:t>олдскульный</a:t>
            </a:r>
            <a:r>
              <a:rPr lang="ru-RU" baseline="0" dirty="0" smtClean="0"/>
              <a:t> вариант использования </a:t>
            </a:r>
            <a:r>
              <a:rPr lang="ru-RU" baseline="0" dirty="0" err="1" smtClean="0"/>
              <a:t>кастомного</a:t>
            </a:r>
            <a:r>
              <a:rPr lang="ru-RU" baseline="0" dirty="0" smtClean="0"/>
              <a:t> скрипта. Пример такого скрипта показан на слайде.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входных параметров используется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 какого по какой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стоит сформировать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отчет.</a:t>
            </a:r>
          </a:p>
          <a:p>
            <a:endParaRPr lang="en-US" dirty="0" smtClean="0"/>
          </a:p>
          <a:p>
            <a:r>
              <a:rPr lang="en-US" dirty="0" smtClean="0"/>
              <a:t>select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dbms_xmlgen.convert</a:t>
            </a:r>
            <a:r>
              <a:rPr lang="en-US" dirty="0" smtClean="0"/>
              <a:t>(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xmlagg</a:t>
            </a:r>
            <a:r>
              <a:rPr lang="en-US" dirty="0" smtClean="0"/>
              <a:t>(</a:t>
            </a:r>
            <a:r>
              <a:rPr lang="en-US" dirty="0" err="1" smtClean="0"/>
              <a:t>xmlelement</a:t>
            </a:r>
            <a:r>
              <a:rPr lang="en-US" dirty="0" smtClean="0"/>
              <a:t>(output, </a:t>
            </a:r>
            <a:r>
              <a:rPr lang="en-US" dirty="0" err="1" smtClean="0"/>
              <a:t>t.output</a:t>
            </a:r>
            <a:r>
              <a:rPr lang="en-US" dirty="0" smtClean="0"/>
              <a:t> || </a:t>
            </a:r>
            <a:r>
              <a:rPr lang="en-US" dirty="0" err="1" smtClean="0"/>
              <a:t>chr</a:t>
            </a:r>
            <a:r>
              <a:rPr lang="en-US" dirty="0" smtClean="0"/>
              <a:t>(10)) order by </a:t>
            </a:r>
            <a:r>
              <a:rPr lang="en-US" dirty="0" err="1" smtClean="0"/>
              <a:t>rownum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   .extract('//text()')</a:t>
            </a:r>
          </a:p>
          <a:p>
            <a:r>
              <a:rPr lang="en-US" dirty="0" smtClean="0"/>
              <a:t>    .</a:t>
            </a:r>
            <a:r>
              <a:rPr lang="en-US" dirty="0" err="1" smtClean="0"/>
              <a:t>getclobval</a:t>
            </a:r>
            <a:r>
              <a:rPr lang="en-US" dirty="0" smtClean="0"/>
              <a:t>(),1) output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gv$database</a:t>
            </a:r>
            <a:r>
              <a:rPr lang="en-US" dirty="0" smtClean="0"/>
              <a:t> d,</a:t>
            </a:r>
          </a:p>
          <a:p>
            <a:r>
              <a:rPr lang="en-US" dirty="0" smtClean="0"/>
              <a:t>    table(</a:t>
            </a:r>
            <a:r>
              <a:rPr lang="en-US" dirty="0" err="1" smtClean="0"/>
              <a:t>dbms_workload_repository.awr_report_html</a:t>
            </a:r>
            <a:r>
              <a:rPr lang="en-US" dirty="0" smtClean="0"/>
              <a:t>(</a:t>
            </a:r>
            <a:r>
              <a:rPr lang="en-US" dirty="0" err="1" smtClean="0"/>
              <a:t>l_dbid</a:t>
            </a:r>
            <a:r>
              <a:rPr lang="en-US" dirty="0" smtClean="0"/>
              <a:t>     =&gt; </a:t>
            </a:r>
            <a:r>
              <a:rPr lang="en-US" dirty="0" err="1" smtClean="0"/>
              <a:t>d.dbid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                     </a:t>
            </a:r>
            <a:r>
              <a:rPr lang="en-US" dirty="0" err="1" smtClean="0"/>
              <a:t>l_inst_num</a:t>
            </a:r>
            <a:r>
              <a:rPr lang="en-US" dirty="0" smtClean="0"/>
              <a:t> =&gt; </a:t>
            </a:r>
            <a:r>
              <a:rPr lang="en-US" dirty="0" err="1" smtClean="0"/>
              <a:t>d.inst_id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                     </a:t>
            </a:r>
            <a:r>
              <a:rPr lang="en-US" dirty="0" err="1" smtClean="0"/>
              <a:t>l_bid</a:t>
            </a:r>
            <a:r>
              <a:rPr lang="en-US" dirty="0" smtClean="0"/>
              <a:t>      =&gt; :</a:t>
            </a:r>
            <a:r>
              <a:rPr lang="en-US" dirty="0" err="1" smtClean="0"/>
              <a:t>start_snap_id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                     </a:t>
            </a:r>
            <a:r>
              <a:rPr lang="en-US" dirty="0" err="1" smtClean="0"/>
              <a:t>l_eid</a:t>
            </a:r>
            <a:r>
              <a:rPr lang="en-US" dirty="0" smtClean="0"/>
              <a:t>      =&gt; :</a:t>
            </a:r>
            <a:r>
              <a:rPr lang="en-US" dirty="0" err="1" smtClean="0"/>
              <a:t>end_snap_id</a:t>
            </a:r>
            <a:r>
              <a:rPr lang="en-US" dirty="0" smtClean="0"/>
              <a:t>)) t;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6423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Следующая</a:t>
            </a:r>
            <a:r>
              <a:rPr lang="ru-RU" baseline="0" dirty="0" smtClean="0"/>
              <a:t> инструмент, который мы рассмотрим - </a:t>
            </a:r>
            <a:r>
              <a:rPr lang="en-US" baseline="0" dirty="0" smtClean="0"/>
              <a:t>ADDM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015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ADDM</a:t>
            </a:r>
            <a:r>
              <a:rPr lang="ru-RU" dirty="0" smtClean="0"/>
              <a:t> – диагностический инструмент, который использует данные </a:t>
            </a:r>
            <a:r>
              <a:rPr lang="en-US" dirty="0" smtClean="0"/>
              <a:t>AWR</a:t>
            </a:r>
            <a:r>
              <a:rPr lang="ru-RU" dirty="0" smtClean="0"/>
              <a:t> </a:t>
            </a:r>
            <a:r>
              <a:rPr lang="ru-RU" dirty="0" err="1" smtClean="0"/>
              <a:t>снепшотов</a:t>
            </a:r>
            <a:r>
              <a:rPr lang="ru-RU" dirty="0" smtClean="0"/>
              <a:t>, выдавая</a:t>
            </a:r>
            <a:r>
              <a:rPr lang="ru-RU" baseline="0" dirty="0" smtClean="0"/>
              <a:t> на их основе рекомендации по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снижения нагрузки и увеличению производительности СУБД.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появился 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11g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 версии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12c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выдавать рекомендации не только на основе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использовать 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информацию из сессионных представлений, становясь полноценным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проактивным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инструментом мониторинга производительности БД.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каждые 60 минут делает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После создания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процесс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MMON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запускается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автотаску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анализу последних 2х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снепшотов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где происходит сравнение состояния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бд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разных метрик с целью выявления аномалий. Результатом выполнения задания является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отчет, в котором перечислены рекомендации по улучшению производительности БД.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запустить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задание можно и вручную.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817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ADDM</a:t>
            </a:r>
            <a:r>
              <a:rPr lang="ru-RU" baseline="0" dirty="0" smtClean="0"/>
              <a:t> контролируется 2 параметрами </a:t>
            </a:r>
            <a:r>
              <a:rPr lang="ru-RU" baseline="0" dirty="0" err="1" smtClean="0"/>
              <a:t>интанса</a:t>
            </a:r>
            <a:r>
              <a:rPr lang="ru-RU" baseline="0" dirty="0" smtClean="0"/>
              <a:t>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CONTROL_MANAGEMENT_PACK_ACCESS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должен быть установлен 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Также как и 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перевод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чревато изменением работы фонового процесса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MMON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CONTROL_MANAGEMENT_PACK_ACCESS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должен иметь значение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DIAGNOSTIC+TUNING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Опция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TUNING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дает дополнительные возможности для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мониторинга и является платной. Об этом поговорим чуть позже.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inst_id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name, value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gv$parameter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name in ('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control_management_pack_access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 '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ADDM</a:t>
            </a:r>
            <a:r>
              <a:rPr lang="ru-RU" dirty="0" smtClean="0"/>
              <a:t>, как и </a:t>
            </a:r>
            <a:r>
              <a:rPr lang="en-US" dirty="0" smtClean="0"/>
              <a:t>AWR</a:t>
            </a:r>
            <a:r>
              <a:rPr lang="ru-RU" dirty="0" smtClean="0"/>
              <a:t> имеет собственные таблицы и представления для хранения информации. Такие таблицы имеют префикс </a:t>
            </a:r>
            <a:r>
              <a:rPr lang="en-US" dirty="0" smtClean="0"/>
              <a:t>ADDM</a:t>
            </a:r>
            <a:r>
              <a:rPr lang="ru-RU" dirty="0" smtClean="0"/>
              <a:t>. В</a:t>
            </a:r>
            <a:r>
              <a:rPr lang="ru-RU" baseline="0" dirty="0" smtClean="0"/>
              <a:t> них можно найти все те же рекомендации, что и в </a:t>
            </a:r>
            <a:r>
              <a:rPr lang="en-US" baseline="0" dirty="0" smtClean="0"/>
              <a:t>ADDM</a:t>
            </a:r>
            <a:r>
              <a:rPr lang="ru-RU" baseline="0" dirty="0" smtClean="0"/>
              <a:t> отчете. 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Основными </a:t>
            </a:r>
            <a:r>
              <a:rPr lang="en-US" baseline="0" dirty="0" smtClean="0"/>
              <a:t>ADDM</a:t>
            </a:r>
            <a:r>
              <a:rPr lang="ru-RU" baseline="0" dirty="0" smtClean="0"/>
              <a:t> таблицами являются</a:t>
            </a:r>
            <a:r>
              <a:rPr lang="en-US" baseline="0" dirty="0" smtClean="0"/>
              <a:t> ADDM_TASKS</a:t>
            </a:r>
            <a:r>
              <a:rPr lang="ru-RU" baseline="0" dirty="0" smtClean="0"/>
              <a:t> и </a:t>
            </a:r>
            <a:r>
              <a:rPr lang="en-US" baseline="0" dirty="0" smtClean="0"/>
              <a:t>FINDINGS</a:t>
            </a:r>
            <a:r>
              <a:rPr lang="ru-RU" baseline="0" dirty="0" smtClean="0"/>
              <a:t>, которые содержат в себе информацию о запуске </a:t>
            </a:r>
            <a:r>
              <a:rPr lang="en-US" baseline="0" dirty="0" smtClean="0"/>
              <a:t>ADDM</a:t>
            </a:r>
            <a:r>
              <a:rPr lang="ru-RU" baseline="0" dirty="0" smtClean="0"/>
              <a:t> и выданных в процессе анализа рекомендациях.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Основной функционал </a:t>
            </a:r>
            <a:r>
              <a:rPr lang="en-US" baseline="0" dirty="0" smtClean="0"/>
              <a:t>ADDM</a:t>
            </a:r>
            <a:r>
              <a:rPr lang="ru-RU" baseline="0" dirty="0" smtClean="0"/>
              <a:t> доступен через пакет </a:t>
            </a:r>
            <a:r>
              <a:rPr lang="en-US" baseline="0" dirty="0" smtClean="0"/>
              <a:t>DBMS_ADDM</a:t>
            </a:r>
            <a:r>
              <a:rPr lang="ru-RU" baseline="0" dirty="0" smtClean="0"/>
              <a:t> – это и ручной запуск процесса анализа, и формирование отчета, добавление и удаление директив по сегменту и много другое.</a:t>
            </a:r>
            <a:endParaRPr lang="en-US" baseline="0" dirty="0" smtClean="0"/>
          </a:p>
          <a:p>
            <a:endParaRPr lang="en-US" baseline="0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comments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dictionary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like '%\_ADDM\_%' escape'\';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ADDM</a:t>
            </a:r>
            <a:r>
              <a:rPr lang="ru-RU" baseline="0" dirty="0" smtClean="0"/>
              <a:t> отчет можно просмотреть как отдельно, так и в составе</a:t>
            </a:r>
            <a:r>
              <a:rPr lang="en-US" baseline="0" dirty="0" smtClean="0"/>
              <a:t> AWR </a:t>
            </a:r>
            <a:r>
              <a:rPr lang="ru-RU" baseline="0" dirty="0" smtClean="0"/>
              <a:t>отчета.  В пакете </a:t>
            </a:r>
            <a:r>
              <a:rPr lang="en-US" baseline="0" dirty="0" smtClean="0"/>
              <a:t>DBMS_ADDM</a:t>
            </a:r>
            <a:r>
              <a:rPr lang="ru-RU" baseline="0" dirty="0" smtClean="0"/>
              <a:t> есть функции </a:t>
            </a:r>
            <a:r>
              <a:rPr lang="en-US" baseline="0" dirty="0" err="1" smtClean="0"/>
              <a:t>get_report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reail_time_addm_report</a:t>
            </a:r>
            <a:r>
              <a:rPr lang="ru-RU" baseline="0" dirty="0" smtClean="0"/>
              <a:t>, которые сформируют набор рекомендаций по улучшению текущего состояния.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 может включать рекомендации касаемо: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Аппаратных изменений. ADDM может порекомендовать добавить дополнительные процессоры в систему или внести изменения в способ настройки подсистемы ввода-вывода.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Изменения базы данных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приложения. В некоторых случаях, вместо переписывания кода приложения, ADDM может порекомендовать изменить установки некоторых параметров инициализации.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Изменения в конфигурации пространства. ADDM может иногда выдать важные рекомендации, вроде использования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решения некоторых проблем с производительностью.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Использование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эдвазеров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некоторых случаях ADDM порекомендует воспользоваться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эдвайзерами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типа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SQL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решить существующие проблемы с производительностью.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r>
              <a:rPr lang="en-US" baseline="0" dirty="0" smtClean="0"/>
              <a:t> Tuning</a:t>
            </a:r>
            <a:r>
              <a:rPr lang="ru-RU" baseline="0" dirty="0" smtClean="0"/>
              <a:t>, он же тюнинг базы данных или оптимизация производительности СУБД, можете называть кому как нравится, собственно - это итеративный процесс идентификации, усовершенствования и увеличения эффективности исполняемого кода. Итеративный означает, что невозможно исправить проблемы с производительностью, сделав всего одну попытку. Всегда существует вероятность, что исправив узкое горлышко в одном месте мы получим проблему в другом или оптимизировав один процесс, обнаружим другой, что повлечет за собой всё новые и новые итерации тюнинга.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Оптимизация – это многослойный процесс, каждая итерация которого начинается с диагностики. Сам </a:t>
            </a:r>
            <a:r>
              <a:rPr lang="en-US" baseline="0" dirty="0" smtClean="0"/>
              <a:t>Oracle </a:t>
            </a:r>
            <a:r>
              <a:rPr lang="ru-RU" baseline="0" dirty="0" smtClean="0"/>
              <a:t>выделяет следующие этапы оптимизации производительности: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Выполнение </a:t>
            </a:r>
            <a:r>
              <a:rPr lang="en-US" baseline="0" dirty="0" smtClean="0"/>
              <a:t>pre-tuning </a:t>
            </a:r>
            <a:r>
              <a:rPr lang="ru-RU" baseline="0" dirty="0" smtClean="0"/>
              <a:t>операций. Здесь имеется ввиду – получение </a:t>
            </a:r>
            <a:r>
              <a:rPr lang="ru-RU" baseline="0" dirty="0" err="1" smtClean="0"/>
              <a:t>фидбэка</a:t>
            </a:r>
            <a:r>
              <a:rPr lang="ru-RU" baseline="0" dirty="0" smtClean="0"/>
              <a:t> от пользователей о кажущихся замедлениях, проверка показателей Оси на предмет тормозов, проверка параметров </a:t>
            </a:r>
            <a:r>
              <a:rPr lang="ru-RU" baseline="0" dirty="0" err="1" smtClean="0"/>
              <a:t>инстанса</a:t>
            </a:r>
            <a:r>
              <a:rPr lang="ru-RU" baseline="0" dirty="0" smtClean="0"/>
              <a:t>, таких как </a:t>
            </a:r>
            <a:r>
              <a:rPr lang="en-US" dirty="0" smtClean="0"/>
              <a:t>STATISTICS_LEVEL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baseline="0" dirty="0" smtClean="0"/>
              <a:t>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CONTROL_MANAGEMENT_PACK_ACCESS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Эти параметры влияют на сбор статистической информации. Чуть позже мы узнаем как.</a:t>
            </a:r>
          </a:p>
          <a:p>
            <a:pPr marL="228600" indent="-228600">
              <a:buAutoNum type="arabicPeriod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Следующий этап – это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проактивная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оптимизация БД на регулярной основе. Сюда входит изучение различного рода отчетов и применение предложенных рекомендаций, например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отчет. Помимо этого здесь же выполняется диагностика и мониторинг БД в режиме реального времени с использованием, например, либо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Manager’a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либо на худой конец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отчетов, например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SQL Monitoring, Real-Time ADDM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eriod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Следующий этап – реактивная оптимизация. Это то, с чем мы чаще всего сталкиваемся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практике. То есть пользователи уже успели ощутить всю больше деградации, завели критический инцидент и теперь разработчик с подгорающим мягким местом пытается максимально быстро его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пофиксить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данном этапе, как правило, используется все, что может помочь – это и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AWR, ASH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отчёты и всевозможное профилирование,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эдвайзеры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прочее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прочее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>
              <a:buAutoNum type="arabicPeriod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Последний этап – идентификация и оптимизация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high-load SQL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выражений. Как мы помним,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тюнить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БД можно не только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выражения, можно, например, создавать индексы,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партиционировать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таблицы,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тюнить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память и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 вот этот этап не об этом, он о диагностировании и исправлении тяжелых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запросов. Здесь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предлагает использовать различные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Advisor’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ы, такие как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tuning advisor,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 analyzer, segment advisor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мы видим 3 из 4х ключевых этапов оптимизации требуют итеративной диагностики – что и где сломалось, а почему сломалось, а как это можно исправить и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Вот именно о диагностическом инструментарии мы сегодня и поговорим.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2150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Рекомендации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могут включать компоненты действий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обоснований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rationale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причем действия показывают различные вещи, которые нужно предпринять для реализации рекомендации, а обоснования детализируют причину рекомендации. На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слайде представлена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часть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ADDM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отчета, показывающего действие и обоснование для рекомендации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Обратите внимание, что к рекомендации может быть прикреплено одно или более действий. Аналогично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 обоснованиям, их может быть более одного.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Собственно, </a:t>
            </a:r>
            <a:r>
              <a:rPr lang="en-US" baseline="0" dirty="0" smtClean="0"/>
              <a:t>Oracle </a:t>
            </a:r>
            <a:r>
              <a:rPr lang="ru-RU" baseline="0" dirty="0" smtClean="0"/>
              <a:t>рекомендует первым шагом оптимизации выполнить изучение рекомендаций </a:t>
            </a:r>
            <a:r>
              <a:rPr lang="en-US" baseline="0" dirty="0" smtClean="0"/>
              <a:t>ADDM</a:t>
            </a:r>
            <a:r>
              <a:rPr lang="ru-RU" baseline="0" dirty="0" smtClean="0"/>
              <a:t>, а затем уже переходить к другому инструментарию.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 тема –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Эдвайзеры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?</a:t>
            </a:r>
          </a:p>
          <a:p>
            <a:r>
              <a:rPr lang="ru-RU" baseline="0" dirty="0" smtClean="0"/>
              <a:t>Это инструмент автоматического тюнинга производительности. То есть вы говорите СУБД мол есть такой-то запрос, сегмент или </a:t>
            </a:r>
            <a:r>
              <a:rPr lang="ru-RU" baseline="0" dirty="0" err="1" smtClean="0"/>
              <a:t>инстанс</a:t>
            </a:r>
            <a:r>
              <a:rPr lang="ru-RU" baseline="0" dirty="0" smtClean="0"/>
              <a:t> в целом – попробуй найди, что в нем можно улучшить, а главное как. Запускаете таску выбранного </a:t>
            </a:r>
            <a:r>
              <a:rPr lang="ru-RU" baseline="0" dirty="0" err="1" smtClean="0"/>
              <a:t>эдвайзера</a:t>
            </a:r>
            <a:r>
              <a:rPr lang="ru-RU" baseline="0" dirty="0" smtClean="0"/>
              <a:t> и ждете рекомендаций. Из коробки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 не доступны, поэтому требуется покупать дополнительные пакеты, типа </a:t>
            </a:r>
            <a:r>
              <a:rPr lang="en-US" baseline="0" dirty="0" smtClean="0"/>
              <a:t>Diagnostic, Tuning, Testing pack</a:t>
            </a:r>
            <a:r>
              <a:rPr lang="ru-RU" baseline="0" dirty="0" smtClean="0"/>
              <a:t>. В зависимости от купленного пакета вам доступны разные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. К примеру </a:t>
            </a:r>
            <a:r>
              <a:rPr lang="en-US" baseline="0" dirty="0" smtClean="0"/>
              <a:t>SQL Performance Analyzer </a:t>
            </a:r>
            <a:r>
              <a:rPr lang="ru-RU" baseline="0" dirty="0" smtClean="0"/>
              <a:t>требует </a:t>
            </a:r>
            <a:r>
              <a:rPr lang="en-US" baseline="0" dirty="0" smtClean="0"/>
              <a:t>Testing </a:t>
            </a:r>
            <a:r>
              <a:rPr lang="ru-RU" baseline="0" dirty="0" smtClean="0"/>
              <a:t>пакет, в то время как </a:t>
            </a:r>
            <a:r>
              <a:rPr lang="en-US" baseline="0" dirty="0" smtClean="0"/>
              <a:t>SQL Access </a:t>
            </a:r>
            <a:r>
              <a:rPr lang="ru-RU" baseline="0" dirty="0" smtClean="0"/>
              <a:t>или </a:t>
            </a:r>
            <a:r>
              <a:rPr lang="en-US" baseline="0" dirty="0" smtClean="0"/>
              <a:t>Segment Advisor </a:t>
            </a:r>
            <a:r>
              <a:rPr lang="ru-RU" baseline="0" dirty="0" smtClean="0"/>
              <a:t>- тюнинг пакет. Для </a:t>
            </a:r>
            <a:r>
              <a:rPr lang="en-US" baseline="0" dirty="0" smtClean="0"/>
              <a:t>ADDM</a:t>
            </a:r>
            <a:r>
              <a:rPr lang="ru-RU" baseline="0" dirty="0" smtClean="0"/>
              <a:t>, как мы помним достаточно диагностического пакета. Напомню: посмотреть какой-пакет у вас подключен можно через параметр </a:t>
            </a:r>
            <a:r>
              <a:rPr lang="ru-RU" baseline="0" dirty="0" err="1" smtClean="0"/>
              <a:t>инстанса</a:t>
            </a:r>
            <a:r>
              <a:rPr lang="ru-RU" baseline="0" dirty="0" smtClean="0"/>
              <a:t> </a:t>
            </a:r>
            <a:r>
              <a:rPr lang="en-US" baseline="0" dirty="0" smtClean="0"/>
              <a:t>CONTROL_MANAGEMENT_PACK_ACCESS.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Наверняка большинство из вас слышали о таком </a:t>
            </a:r>
            <a:r>
              <a:rPr lang="ru-RU" baseline="0" dirty="0" err="1" smtClean="0"/>
              <a:t>эдвайзере</a:t>
            </a:r>
            <a:r>
              <a:rPr lang="ru-RU" baseline="0" dirty="0" smtClean="0"/>
              <a:t>, как </a:t>
            </a:r>
            <a:r>
              <a:rPr lang="en-US" baseline="0" dirty="0" smtClean="0"/>
              <a:t>SQL</a:t>
            </a:r>
            <a:r>
              <a:rPr lang="ru-RU" baseline="0" dirty="0" smtClean="0"/>
              <a:t> </a:t>
            </a:r>
            <a:r>
              <a:rPr lang="en-US" baseline="0" dirty="0" smtClean="0"/>
              <a:t>Tuning Advisor</a:t>
            </a:r>
            <a:r>
              <a:rPr lang="ru-RU" baseline="0" dirty="0" smtClean="0"/>
              <a:t>, но</a:t>
            </a:r>
            <a:r>
              <a:rPr lang="en-US" baseline="0" dirty="0" smtClean="0"/>
              <a:t> Oracle </a:t>
            </a:r>
            <a:r>
              <a:rPr lang="ru-RU" baseline="0" dirty="0" smtClean="0"/>
              <a:t>на нем не ограничился. Он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активно развивает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эдвайзеры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других областях, таких как безопасность, управление статистикой и нагрузкой,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тютинг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undo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сегментов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бд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прочие. </a:t>
            </a:r>
          </a:p>
          <a:p>
            <a:endParaRPr lang="en-US" baseline="0" dirty="0" smtClean="0"/>
          </a:p>
          <a:p>
            <a:r>
              <a:rPr lang="ru-RU" baseline="0" dirty="0" smtClean="0"/>
              <a:t>Просмотреть информацию о доступных в БД </a:t>
            </a:r>
            <a:r>
              <a:rPr lang="ru-RU" baseline="0" dirty="0" err="1" smtClean="0"/>
              <a:t>эдвайзерах</a:t>
            </a:r>
            <a:r>
              <a:rPr lang="ru-RU" baseline="0" dirty="0" smtClean="0"/>
              <a:t> можно в представлении </a:t>
            </a:r>
            <a:r>
              <a:rPr lang="en-US" baseline="0" dirty="0" smtClean="0"/>
              <a:t>DBA_ADVISOR_DEFINITIONS</a:t>
            </a:r>
            <a:r>
              <a:rPr lang="ru-RU" baseline="0" dirty="0" smtClean="0"/>
              <a:t>. В представлении </a:t>
            </a:r>
            <a:r>
              <a:rPr lang="en-US" baseline="0" dirty="0" smtClean="0"/>
              <a:t>DBA_ADVISOR_USAGE</a:t>
            </a:r>
            <a:r>
              <a:rPr lang="ru-RU" baseline="0" dirty="0" smtClean="0"/>
              <a:t> можно посмотреть, когда использовался тот или иной </a:t>
            </a:r>
            <a:r>
              <a:rPr lang="ru-RU" baseline="0" dirty="0" err="1" smtClean="0"/>
              <a:t>эдвайзер</a:t>
            </a:r>
            <a:r>
              <a:rPr lang="ru-RU" baseline="0" dirty="0" smtClean="0"/>
              <a:t> последний раз. Представление </a:t>
            </a:r>
            <a:r>
              <a:rPr lang="en-US" baseline="0" dirty="0" smtClean="0"/>
              <a:t>DBA_ADVISOR_DEF_PARAMETERS</a:t>
            </a:r>
            <a:r>
              <a:rPr lang="ru-RU" baseline="0" dirty="0" smtClean="0"/>
              <a:t> хранит значения параметров по умолчания для всех доступных </a:t>
            </a:r>
            <a:r>
              <a:rPr lang="ru-RU" baseline="0" dirty="0" err="1" smtClean="0"/>
              <a:t>эдвайзеров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Вообще представлений для </a:t>
            </a:r>
            <a:r>
              <a:rPr lang="ru-RU" baseline="0" dirty="0" err="1" smtClean="0"/>
              <a:t>эдвайзеров</a:t>
            </a:r>
            <a:r>
              <a:rPr lang="ru-RU" baseline="0" dirty="0" smtClean="0"/>
              <a:t> большое количество и выделать среди них самые важные невозможно. Важно только знать, что вся доступная информация, связанная с </a:t>
            </a:r>
            <a:r>
              <a:rPr lang="ru-RU" baseline="0" dirty="0" err="1" smtClean="0"/>
              <a:t>эдвайзерами</a:t>
            </a:r>
            <a:r>
              <a:rPr lang="ru-RU" baseline="0" dirty="0" smtClean="0"/>
              <a:t> хранится в представлениях с префиксом </a:t>
            </a:r>
            <a:r>
              <a:rPr lang="en-US" baseline="0" dirty="0" smtClean="0"/>
              <a:t>ADVISOR</a:t>
            </a:r>
            <a:r>
              <a:rPr lang="ru-RU" baseline="0" dirty="0" smtClean="0"/>
              <a:t>. Найти их можно через представление </a:t>
            </a:r>
            <a:r>
              <a:rPr lang="en-US" baseline="0" dirty="0" smtClean="0"/>
              <a:t>dictionary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Детальный разбор каждого </a:t>
            </a:r>
            <a:r>
              <a:rPr lang="ru-RU" dirty="0" err="1" smtClean="0"/>
              <a:t>эдвайзера</a:t>
            </a:r>
            <a:r>
              <a:rPr lang="ru-RU" baseline="0" dirty="0" smtClean="0"/>
              <a:t> не входит в данный курс, поэтому я лишь поверхностно остановлюсь не некоторых из них, дабы дать вам представление о том, чем же могут помочь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.</a:t>
            </a:r>
          </a:p>
          <a:p>
            <a:r>
              <a:rPr lang="ru-RU" dirty="0" smtClean="0"/>
              <a:t>К примеру</a:t>
            </a:r>
            <a:r>
              <a:rPr lang="ru-RU" baseline="0" dirty="0" smtClean="0"/>
              <a:t> тюнинг пакет предоставляет доступ к таким </a:t>
            </a:r>
            <a:r>
              <a:rPr lang="ru-RU" baseline="0" dirty="0" err="1" smtClean="0"/>
              <a:t>эдвайзерам</a:t>
            </a:r>
            <a:r>
              <a:rPr lang="ru-RU" baseline="0" dirty="0" smtClean="0"/>
              <a:t>, как </a:t>
            </a:r>
            <a:r>
              <a:rPr lang="en-US" baseline="0" dirty="0" smtClean="0"/>
              <a:t>SQL Tuning, SQL Access Advisor, Segment Advisor, Statistics Advisor.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Segment</a:t>
            </a:r>
            <a:r>
              <a:rPr lang="en-US" baseline="0" dirty="0" smtClean="0"/>
              <a:t> Advisor  - </a:t>
            </a:r>
            <a:r>
              <a:rPr lang="ru-RU" sz="1200" dirty="0" smtClean="0"/>
              <a:t>находит </a:t>
            </a:r>
            <a:r>
              <a:rPr lang="ru-RU" sz="1200" dirty="0" err="1" smtClean="0"/>
              <a:t>дефрагментированные</a:t>
            </a:r>
            <a:r>
              <a:rPr lang="ru-RU" sz="1200" dirty="0" smtClean="0"/>
              <a:t> сегменты, проще говоря те, что</a:t>
            </a:r>
            <a:r>
              <a:rPr lang="ru-RU" sz="1200" baseline="0" dirty="0" smtClean="0"/>
              <a:t> распухли и требуют, чтобы их пошевелили</a:t>
            </a:r>
            <a:r>
              <a:rPr lang="ru-RU" sz="1200" dirty="0" smtClean="0"/>
              <a:t>. Рекомендации включают соответствующие команды для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освобождения места. Вообще </a:t>
            </a:r>
            <a:r>
              <a:rPr lang="ru-RU" sz="1200" dirty="0" err="1" smtClean="0"/>
              <a:t>Segment</a:t>
            </a:r>
            <a:r>
              <a:rPr lang="ru-RU" sz="1200" dirty="0" smtClean="0"/>
              <a:t> </a:t>
            </a:r>
            <a:r>
              <a:rPr lang="ru-RU" sz="1200" dirty="0" err="1" smtClean="0"/>
              <a:t>Advisor</a:t>
            </a:r>
            <a:r>
              <a:rPr lang="ru-RU" sz="1200" dirty="0" smtClean="0"/>
              <a:t> запускается автоматически в рамках </a:t>
            </a:r>
            <a:r>
              <a:rPr lang="ru-RU" sz="1200" dirty="0" err="1" smtClean="0"/>
              <a:t>Automatic</a:t>
            </a:r>
            <a:r>
              <a:rPr lang="ru-RU" sz="1200" dirty="0" smtClean="0"/>
              <a:t> </a:t>
            </a:r>
            <a:r>
              <a:rPr lang="ru-RU" sz="1200" dirty="0" err="1" smtClean="0"/>
              <a:t>Maintenance</a:t>
            </a:r>
            <a:r>
              <a:rPr lang="ru-RU" sz="1200" dirty="0" smtClean="0"/>
              <a:t> </a:t>
            </a:r>
            <a:r>
              <a:rPr lang="ru-RU" sz="1200" dirty="0" err="1" smtClean="0"/>
              <a:t>Task</a:t>
            </a:r>
            <a:r>
              <a:rPr lang="ru-RU" sz="1200" dirty="0" smtClean="0"/>
              <a:t>, но может быть запущен и самостоятельно вручную с помощью пакета DBMS_ADVISOR.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SQL Access Advisor</a:t>
            </a:r>
            <a:r>
              <a:rPr lang="en-US" sz="1200" b="1" dirty="0" smtClean="0"/>
              <a:t> </a:t>
            </a:r>
            <a:r>
              <a:rPr lang="ru-RU" sz="1200" b="0" dirty="0" smtClean="0"/>
              <a:t>может</a:t>
            </a:r>
            <a:r>
              <a:rPr lang="ru-RU" sz="1200" b="0" baseline="0" dirty="0" smtClean="0"/>
              <a:t> </a:t>
            </a:r>
            <a:r>
              <a:rPr lang="ru-RU" sz="1200" dirty="0" smtClean="0"/>
              <a:t>рекомендовать правильный набор </a:t>
            </a:r>
            <a:r>
              <a:rPr lang="ru-RU" sz="1200" dirty="0" err="1" smtClean="0"/>
              <a:t>матвьюх</a:t>
            </a:r>
            <a:r>
              <a:rPr lang="ru-RU" sz="1200" dirty="0" smtClean="0"/>
              <a:t>, </a:t>
            </a:r>
            <a:r>
              <a:rPr lang="ru-RU" sz="1200" dirty="0" err="1" smtClean="0"/>
              <a:t>матвью</a:t>
            </a:r>
            <a:r>
              <a:rPr lang="ru-RU" sz="1200" dirty="0" smtClean="0"/>
              <a:t> логов, </a:t>
            </a:r>
            <a:r>
              <a:rPr lang="ru-RU" sz="1200" dirty="0" err="1" smtClean="0"/>
              <a:t>партиций</a:t>
            </a:r>
            <a:r>
              <a:rPr lang="ru-RU" sz="1200" dirty="0" smtClean="0"/>
              <a:t> и индексов для конкретной рабочей нагрузки. SQL </a:t>
            </a:r>
            <a:r>
              <a:rPr lang="ru-RU" sz="1200" dirty="0" err="1" smtClean="0"/>
              <a:t>Access</a:t>
            </a:r>
            <a:r>
              <a:rPr lang="ru-RU" sz="1200" dirty="0" smtClean="0"/>
              <a:t> </a:t>
            </a:r>
            <a:r>
              <a:rPr lang="ru-RU" sz="1200" dirty="0" err="1" smtClean="0"/>
              <a:t>Advisor</a:t>
            </a:r>
            <a:r>
              <a:rPr lang="ru-RU" sz="1200" dirty="0" smtClean="0"/>
              <a:t> принимает на вход реальную рабочую нагрузку,</a:t>
            </a:r>
            <a:r>
              <a:rPr lang="ru-RU" sz="1200" baseline="0" dirty="0" smtClean="0"/>
              <a:t> а </a:t>
            </a:r>
            <a:r>
              <a:rPr lang="ru-RU" sz="1200" dirty="0" smtClean="0"/>
              <a:t>затем рекомендует по созданию структур доступа для ускорения выполнения запросов. Функционал также</a:t>
            </a:r>
            <a:r>
              <a:rPr lang="ru-RU" sz="1200" baseline="0" dirty="0" smtClean="0"/>
              <a:t> доступен через пакет </a:t>
            </a:r>
            <a:r>
              <a:rPr lang="en-US" sz="1200" baseline="0" dirty="0" smtClean="0"/>
              <a:t>DBMS_ADVISOR</a:t>
            </a:r>
            <a:r>
              <a:rPr lang="ru-RU" sz="1200" baseline="0" dirty="0" smtClean="0"/>
              <a:t>.</a:t>
            </a: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SQL</a:t>
            </a:r>
            <a:r>
              <a:rPr lang="en-US" sz="1200" baseline="0" dirty="0" smtClean="0"/>
              <a:t> Tuning Advisor </a:t>
            </a:r>
            <a:r>
              <a:rPr lang="ru-RU" sz="1200" dirty="0" smtClean="0"/>
              <a:t>выполняет анализ работы </a:t>
            </a:r>
            <a:r>
              <a:rPr lang="ru-RU" sz="1200" dirty="0" smtClean="0"/>
              <a:t>оптимизатора,</a:t>
            </a:r>
            <a:r>
              <a:rPr lang="ru-RU" sz="1200" baseline="0" dirty="0" smtClean="0"/>
              <a:t> поиск альтернативных планов выполнения</a:t>
            </a:r>
            <a:r>
              <a:rPr lang="en-US" sz="1200" dirty="0" smtClean="0"/>
              <a:t> </a:t>
            </a:r>
            <a:r>
              <a:rPr lang="ru-RU" sz="1200" dirty="0" smtClean="0"/>
              <a:t>и </a:t>
            </a:r>
            <a:r>
              <a:rPr lang="ru-RU" sz="1200" dirty="0" smtClean="0"/>
              <a:t>далее предоставляет </a:t>
            </a:r>
            <a:r>
              <a:rPr lang="ru-RU" sz="1200" dirty="0" smtClean="0"/>
              <a:t>рекомендации сбору</a:t>
            </a:r>
            <a:r>
              <a:rPr lang="ru-RU" sz="1200" baseline="0" dirty="0" smtClean="0"/>
              <a:t> статистики, использованию </a:t>
            </a:r>
            <a:r>
              <a:rPr lang="en-US" sz="1200" dirty="0" smtClean="0"/>
              <a:t>SQL Plan Management</a:t>
            </a:r>
            <a:r>
              <a:rPr lang="ru-RU" sz="1200" dirty="0" smtClean="0"/>
              <a:t>, </a:t>
            </a:r>
            <a:r>
              <a:rPr lang="ru-RU" sz="1200" dirty="0" err="1" smtClean="0"/>
              <a:t>рефакторингу</a:t>
            </a:r>
            <a:r>
              <a:rPr lang="ru-RU" sz="1200" dirty="0" smtClean="0"/>
              <a:t> </a:t>
            </a:r>
            <a:r>
              <a:rPr lang="ru-RU" sz="1200" dirty="0" smtClean="0"/>
              <a:t>запроса</a:t>
            </a:r>
            <a:r>
              <a:rPr lang="en-US" sz="1200" dirty="0" smtClean="0"/>
              <a:t>. </a:t>
            </a:r>
            <a:r>
              <a:rPr lang="ru-RU" sz="1200" dirty="0" smtClean="0"/>
              <a:t>Он может запускаться автоматически в рамках </a:t>
            </a:r>
            <a:r>
              <a:rPr lang="en-US" sz="1200" dirty="0" smtClean="0"/>
              <a:t>Maintenance</a:t>
            </a:r>
            <a:r>
              <a:rPr lang="ru-RU" sz="1200" baseline="0" dirty="0" smtClean="0"/>
              <a:t> </a:t>
            </a:r>
            <a:r>
              <a:rPr lang="en-US" sz="1200" dirty="0" smtClean="0"/>
              <a:t>Task </a:t>
            </a:r>
            <a:r>
              <a:rPr lang="ru-RU" sz="1200" dirty="0" smtClean="0"/>
              <a:t>или использоваться вручную с помощью пакета </a:t>
            </a:r>
            <a:r>
              <a:rPr lang="en-US" sz="1200" dirty="0" smtClean="0"/>
              <a:t>DBMS_SQLTUNE. </a:t>
            </a: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 smtClean="0"/>
              <a:t>Statistics</a:t>
            </a:r>
            <a:r>
              <a:rPr lang="ru-RU" sz="1200" dirty="0" smtClean="0"/>
              <a:t> </a:t>
            </a:r>
            <a:r>
              <a:rPr lang="ru-RU" sz="1200" dirty="0" err="1" smtClean="0"/>
              <a:t>Advisor</a:t>
            </a:r>
            <a:r>
              <a:rPr lang="ru-RU" sz="1200" dirty="0" smtClean="0"/>
              <a:t> анализирует</a:t>
            </a:r>
            <a:r>
              <a:rPr lang="ru-RU" sz="1200" baseline="0" dirty="0" smtClean="0"/>
              <a:t> </a:t>
            </a:r>
            <a:r>
              <a:rPr lang="ru-RU" sz="1200" dirty="0" smtClean="0"/>
              <a:t>управлением статистикой базы данных </a:t>
            </a:r>
            <a:r>
              <a:rPr lang="ru-RU" sz="1200" dirty="0" err="1" smtClean="0"/>
              <a:t>Oracle</a:t>
            </a:r>
            <a:r>
              <a:rPr lang="ru-RU" sz="1200" dirty="0" smtClean="0"/>
              <a:t>. Он проверяет, как формируется статистика, проверяет ее качество и состояние задач обслуживания. </a:t>
            </a:r>
            <a:r>
              <a:rPr lang="ru-RU" sz="1200" dirty="0" err="1" smtClean="0"/>
              <a:t>Optimizer</a:t>
            </a:r>
            <a:r>
              <a:rPr lang="ru-RU" sz="1200" dirty="0" smtClean="0"/>
              <a:t> </a:t>
            </a:r>
            <a:r>
              <a:rPr lang="ru-RU" sz="1200" dirty="0" err="1" smtClean="0"/>
              <a:t>Statistics</a:t>
            </a:r>
            <a:r>
              <a:rPr lang="ru-RU" sz="1200" dirty="0" smtClean="0"/>
              <a:t> </a:t>
            </a:r>
            <a:r>
              <a:rPr lang="ru-RU" sz="1200" dirty="0" err="1" smtClean="0"/>
              <a:t>Advisor</a:t>
            </a:r>
            <a:r>
              <a:rPr lang="ru-RU" sz="1200" dirty="0" smtClean="0"/>
              <a:t> можно использовать,</a:t>
            </a:r>
            <a:r>
              <a:rPr lang="ru-RU" sz="1200" baseline="0" dirty="0" smtClean="0"/>
              <a:t> как </a:t>
            </a:r>
            <a:r>
              <a:rPr lang="ru-RU" sz="1200" dirty="0" smtClean="0"/>
              <a:t>в автоматическом режиме,</a:t>
            </a:r>
            <a:r>
              <a:rPr lang="ru-RU" sz="1200" baseline="0" dirty="0" smtClean="0"/>
              <a:t> так и </a:t>
            </a:r>
            <a:r>
              <a:rPr lang="ru-RU" sz="1200" dirty="0" smtClean="0"/>
              <a:t>вручную с помощью пакета DBMS_STATS.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</a:t>
            </a:r>
            <a:r>
              <a:rPr lang="ru-RU" baseline="0" dirty="0" smtClean="0"/>
              <a:t> на данном слайде приведен пример использования </a:t>
            </a:r>
            <a:r>
              <a:rPr lang="en-US" baseline="0" dirty="0" smtClean="0"/>
              <a:t>SQL Tuning </a:t>
            </a:r>
            <a:r>
              <a:rPr lang="en-US" baseline="0" dirty="0" err="1" smtClean="0"/>
              <a:t>Advisor’a</a:t>
            </a:r>
            <a:r>
              <a:rPr lang="ru-RU" baseline="0" dirty="0" smtClean="0"/>
              <a:t>.</a:t>
            </a:r>
            <a:r>
              <a:rPr lang="en-US" baseline="0" dirty="0" smtClean="0"/>
              <a:t> </a:t>
            </a:r>
            <a:r>
              <a:rPr lang="ru-RU" baseline="0" dirty="0" smtClean="0"/>
              <a:t>Кстати именно этот </a:t>
            </a:r>
            <a:r>
              <a:rPr lang="ru-RU" baseline="0" dirty="0" err="1" smtClean="0"/>
              <a:t>эдвайзер</a:t>
            </a:r>
            <a:r>
              <a:rPr lang="ru-RU" baseline="0" dirty="0" smtClean="0"/>
              <a:t> появился ещё в </a:t>
            </a:r>
            <a:r>
              <a:rPr lang="en-US" baseline="0" dirty="0" smtClean="0"/>
              <a:t>10 </a:t>
            </a:r>
            <a:r>
              <a:rPr lang="ru-RU" baseline="0" dirty="0" smtClean="0"/>
              <a:t>версии </a:t>
            </a:r>
            <a:r>
              <a:rPr lang="en-US" baseline="0" dirty="0" smtClean="0"/>
              <a:t>Oracle.</a:t>
            </a:r>
            <a:endParaRPr lang="ru-RU" baseline="0" dirty="0" smtClean="0"/>
          </a:p>
          <a:p>
            <a:endParaRPr lang="en-US" dirty="0" smtClean="0"/>
          </a:p>
          <a:p>
            <a:r>
              <a:rPr lang="ru-RU" baseline="0" dirty="0" smtClean="0"/>
              <a:t>Его можно запускать, как по уже разобранным запросам из библиотечного кэша, используя </a:t>
            </a:r>
            <a:r>
              <a:rPr lang="en-US" baseline="0" dirty="0" smtClean="0"/>
              <a:t>SQL_ID</a:t>
            </a:r>
            <a:r>
              <a:rPr lang="ru-RU" baseline="0" dirty="0" smtClean="0"/>
              <a:t>, так и просто передавая текст запроса. Принцип работы большинства </a:t>
            </a:r>
            <a:r>
              <a:rPr lang="ru-RU" baseline="0" dirty="0" err="1" smtClean="0"/>
              <a:t>эдвайзер</a:t>
            </a:r>
            <a:r>
              <a:rPr lang="ru-RU" baseline="0" dirty="0" smtClean="0"/>
              <a:t> схож: создать таску, запустить ее, дождаться пока она отработает и получить отчет  по таске. В отчете будут описаны рекомендации по улучшению и возможно даже скрипты к запуску.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примере на слайде </a:t>
            </a:r>
            <a:r>
              <a:rPr lang="ru-RU" baseline="0" dirty="0" err="1" smtClean="0"/>
              <a:t>эдвайзер</a:t>
            </a:r>
            <a:r>
              <a:rPr lang="ru-RU" baseline="0" dirty="0" smtClean="0"/>
              <a:t> дает сразу несколько рекомендаций, а вам лишь остается их применить. В обоих рекомендациях </a:t>
            </a:r>
            <a:r>
              <a:rPr lang="en-US" baseline="0" dirty="0" smtClean="0"/>
              <a:t>oracle </a:t>
            </a:r>
            <a:r>
              <a:rPr lang="ru-RU" baseline="0" dirty="0" smtClean="0"/>
              <a:t>предлагает применить созданный </a:t>
            </a:r>
            <a:r>
              <a:rPr lang="en-US" baseline="0" dirty="0" smtClean="0"/>
              <a:t>SQL Profile</a:t>
            </a:r>
            <a:r>
              <a:rPr lang="ru-RU" baseline="0" dirty="0" smtClean="0"/>
              <a:t> для запроса, причем второй их них использует профиль параллельного выполнения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При этом стоит понимать, что сам </a:t>
            </a:r>
            <a:r>
              <a:rPr lang="en-US" baseline="0" dirty="0" smtClean="0"/>
              <a:t>Oracle </a:t>
            </a:r>
            <a:r>
              <a:rPr lang="ru-RU" baseline="0" dirty="0" smtClean="0"/>
              <a:t>перед тем как выдать вам рекомендации их не тестирует. В </a:t>
            </a:r>
            <a:r>
              <a:rPr lang="ru-RU" baseline="0" dirty="0" err="1" smtClean="0"/>
              <a:t>эдвайзерах</a:t>
            </a:r>
            <a:r>
              <a:rPr lang="ru-RU" baseline="0" dirty="0" smtClean="0"/>
              <a:t> есть оценочные критерии, которые указывают, что в случае выполнения рекомендации станет легче, но полноценного тестирования все же не проводится. Поэтому перед применением рекомендаций, неплохо бы ознакомиться, а что именно он вам предлагает. 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 тема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утилиты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обработки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трейс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Для начала разберемся, что такое трассировка.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Трассировка – это процесс разбора и записи всех внутренних действия СУБД, согласно указанному событию. Что это означает. Это означает, что в момент выполнения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выражения СУБД выполняет очень разностороннюю работу – это может быть и работа с памятью и работа оптимизатора по разбору и построению плана выполнения и процесс выполнения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выражения и много многое другое. Отсюда возникает понятие события. В </a:t>
            </a:r>
            <a:r>
              <a:rPr lang="ru-RU" baseline="0" dirty="0" err="1" smtClean="0"/>
              <a:t>трейс</a:t>
            </a:r>
            <a:r>
              <a:rPr lang="ru-RU" baseline="0" dirty="0" smtClean="0"/>
              <a:t> файл попадают данные согласно выбранному событию. Данные разных события отличаются. Самые популярные события 10046 и 10053 – это события выполнения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выражения и работа оптимизатора по разбору и созданию плана выполнения. Существует множество других </a:t>
            </a:r>
            <a:r>
              <a:rPr lang="ru-RU" baseline="0" dirty="0" err="1" smtClean="0"/>
              <a:t>эвентов</a:t>
            </a:r>
            <a:r>
              <a:rPr lang="ru-RU" baseline="0" dirty="0" smtClean="0"/>
              <a:t>, но с ними вам вряд ли придется когда-либо сталкиваться.</a:t>
            </a:r>
          </a:p>
          <a:p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Трассировку можно включить, как в своей сессии, так и в чужой. Функционал управления трассированием доступен через следующие </a:t>
            </a:r>
            <a:r>
              <a:rPr lang="ru-RU" baseline="0" dirty="0" err="1" smtClean="0"/>
              <a:t>фичи</a:t>
            </a:r>
            <a:r>
              <a:rPr lang="ru-RU" baseline="0" dirty="0" smtClean="0"/>
              <a:t>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Пакеты </a:t>
            </a:r>
            <a:r>
              <a:rPr lang="en-US" baseline="0" dirty="0" err="1" smtClean="0"/>
              <a:t>dbms_session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dbms_monitor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dbms_system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Alter session </a:t>
            </a:r>
            <a:r>
              <a:rPr lang="ru-RU" baseline="0" dirty="0" smtClean="0"/>
              <a:t>с установкой номера события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baseline="0" dirty="0" smtClean="0"/>
              <a:t>Через команду </a:t>
            </a:r>
            <a:r>
              <a:rPr lang="en-US" baseline="0" dirty="0" err="1" smtClean="0"/>
              <a:t>oradebug</a:t>
            </a:r>
            <a:r>
              <a:rPr lang="en-US" baseline="0" dirty="0" smtClean="0"/>
              <a:t> event </a:t>
            </a:r>
            <a:r>
              <a:rPr lang="ru-RU" baseline="0" dirty="0" smtClean="0"/>
              <a:t>также с указанием номера события</a:t>
            </a:r>
          </a:p>
          <a:p>
            <a:endParaRPr lang="ru-RU" baseline="0" dirty="0" smtClean="0"/>
          </a:p>
          <a:p>
            <a:r>
              <a:rPr lang="ru-RU" baseline="0" dirty="0" smtClean="0"/>
              <a:t>Файлы трассировки сохраняются в так называемом сыром виде. Некоторые </a:t>
            </a:r>
            <a:r>
              <a:rPr lang="ru-RU" baseline="0" dirty="0" err="1" smtClean="0"/>
              <a:t>трейс</a:t>
            </a:r>
            <a:r>
              <a:rPr lang="ru-RU" baseline="0" dirty="0" smtClean="0"/>
              <a:t> файлы так и читаются на сырую, например, 10053, а некоторые, такие как 10046 прекрасно поддаются обработке и структуризации для лучшего восприятия информации. Собственно на текущий момент существует несколько утилит, которые позволяют привести сырой </a:t>
            </a:r>
            <a:r>
              <a:rPr lang="ru-RU" baseline="0" dirty="0" err="1" smtClean="0"/>
              <a:t>трейс</a:t>
            </a:r>
            <a:r>
              <a:rPr lang="ru-RU" baseline="0" dirty="0" smtClean="0"/>
              <a:t> файл в </a:t>
            </a:r>
            <a:r>
              <a:rPr lang="ru-RU" baseline="0" dirty="0" err="1" smtClean="0"/>
              <a:t>человекопонятный</a:t>
            </a:r>
            <a:r>
              <a:rPr lang="ru-RU" baseline="0" dirty="0" smtClean="0"/>
              <a:t> отчет.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Trcsess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Tkprof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Orasrp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Tvd$xstat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Trcanlzr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Прежде чем мы перейдем к разбору утилит, пару слов про появившийся в </a:t>
            </a:r>
            <a:r>
              <a:rPr lang="en-US" baseline="0" dirty="0" smtClean="0"/>
              <a:t>Oracle 11g </a:t>
            </a:r>
            <a:r>
              <a:rPr lang="ru-RU" baseline="0" dirty="0" smtClean="0"/>
              <a:t>Автоматический диагностический </a:t>
            </a:r>
            <a:r>
              <a:rPr lang="ru-RU" baseline="0" dirty="0" err="1" smtClean="0"/>
              <a:t>репозиторий</a:t>
            </a:r>
            <a:r>
              <a:rPr lang="ru-RU" baseline="0" dirty="0" smtClean="0"/>
              <a:t> или </a:t>
            </a:r>
            <a:r>
              <a:rPr lang="en-US" baseline="0" dirty="0" smtClean="0"/>
              <a:t>ADR</a:t>
            </a:r>
            <a:r>
              <a:rPr lang="ru-RU" baseline="0" dirty="0" smtClean="0"/>
              <a:t>.</a:t>
            </a:r>
          </a:p>
          <a:p>
            <a:r>
              <a:rPr lang="en-US" baseline="0" dirty="0" smtClean="0"/>
              <a:t>ADR </a:t>
            </a:r>
            <a:r>
              <a:rPr lang="ru-RU" baseline="0" dirty="0" smtClean="0"/>
              <a:t>представляет собой иерархическое файловое хранилище диагностической информации, состоящее из структуры каталогов.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 зависимости от того, как настроен </a:t>
            </a:r>
            <a:r>
              <a:rPr lang="en-US" baseline="0" dirty="0" smtClean="0"/>
              <a:t>ADR</a:t>
            </a:r>
            <a:r>
              <a:rPr lang="ru-RU" baseline="0" dirty="0" smtClean="0"/>
              <a:t> (доступ к его настройкам кстати осуществляется через утилиту </a:t>
            </a:r>
            <a:r>
              <a:rPr lang="en-US" baseline="0" dirty="0" err="1" smtClean="0"/>
              <a:t>adrci</a:t>
            </a:r>
            <a:r>
              <a:rPr lang="en-US" baseline="0" dirty="0" smtClean="0"/>
              <a:t>)</a:t>
            </a:r>
            <a:r>
              <a:rPr lang="ru-RU" baseline="0" dirty="0" smtClean="0"/>
              <a:t>, там можно найти такие разделы как:</a:t>
            </a:r>
          </a:p>
          <a:p>
            <a:r>
              <a:rPr lang="en-US" dirty="0" err="1" smtClean="0"/>
              <a:t>Diag</a:t>
            </a:r>
            <a:r>
              <a:rPr lang="en-US" dirty="0" smtClean="0"/>
              <a:t> Trace </a:t>
            </a:r>
          </a:p>
          <a:p>
            <a:r>
              <a:rPr lang="en-US" dirty="0" err="1" smtClean="0"/>
              <a:t>Diag</a:t>
            </a:r>
            <a:r>
              <a:rPr lang="en-US" dirty="0" smtClean="0"/>
              <a:t> Alert </a:t>
            </a:r>
          </a:p>
          <a:p>
            <a:r>
              <a:rPr lang="en-US" dirty="0" err="1" smtClean="0"/>
              <a:t>Diag</a:t>
            </a:r>
            <a:r>
              <a:rPr lang="en-US" dirty="0" smtClean="0"/>
              <a:t> Incident </a:t>
            </a:r>
          </a:p>
          <a:p>
            <a:r>
              <a:rPr lang="en-US" dirty="0" err="1" smtClean="0"/>
              <a:t>Diag</a:t>
            </a:r>
            <a:r>
              <a:rPr lang="en-US" dirty="0" smtClean="0"/>
              <a:t> </a:t>
            </a:r>
            <a:r>
              <a:rPr lang="en-US" dirty="0" err="1" smtClean="0"/>
              <a:t>Cdump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Health Monitor </a:t>
            </a:r>
          </a:p>
          <a:p>
            <a:endParaRPr lang="ru-RU" baseline="0" dirty="0" smtClean="0"/>
          </a:p>
          <a:p>
            <a:r>
              <a:rPr lang="en-US" baseline="0" dirty="0" smtClean="0"/>
              <a:t>ADR</a:t>
            </a:r>
            <a:r>
              <a:rPr lang="ru-RU" baseline="0" dirty="0" smtClean="0"/>
              <a:t> хорош тем, что доступ к нему возможен из девелопера через представления </a:t>
            </a:r>
            <a:r>
              <a:rPr lang="en-US" baseline="0" dirty="0" err="1" smtClean="0"/>
              <a:t>v$diag</a:t>
            </a:r>
            <a:r>
              <a:rPr lang="en-US" baseline="0" dirty="0" smtClean="0"/>
              <a:t>_ </a:t>
            </a:r>
            <a:r>
              <a:rPr lang="ru-RU" baseline="0" dirty="0" smtClean="0"/>
              <a:t>. Теперь, если вам вдруг нужна трассировка, то можно обратиться к представлению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v$diag_trace_file_contents</a:t>
            </a:r>
            <a:r>
              <a:rPr lang="en-US" baseline="0" dirty="0" smtClean="0"/>
              <a:t> </a:t>
            </a:r>
            <a:r>
              <a:rPr lang="ru-RU" baseline="0" dirty="0" smtClean="0"/>
              <a:t>и нехитрым запросом забрать ее самостоятельно без привлечения ДБА.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Теперь когда, мы знаем, что такое трассировка, как ее запустить и как забрать сырой файл трассировки, можно переходить к утилитам обработки файлов.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Утилита TRCSESS объединяет информацию выбранных файлов трассировки в один выходной файл. Файлы трассировки подбираются по нескольким критериям: идентификатор сеанса, ID клиента, имя сервиса, имя действия и имя модуля. </a:t>
            </a:r>
          </a:p>
          <a:p>
            <a:r>
              <a:rPr lang="ru-RU" baseline="0" dirty="0" smtClean="0"/>
              <a:t>После того как TRCSESS объединит трассировочную информацию в один выходной файл, этот файл может быть обработан через TKPROF.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Простой пример: при трассировке сервиса с использованием DBMS_MONITOR.SERV_MOD_ACT_TRACE_ENABLE информация будет разделена на несколько файлов трассировки и для ее сбора в один файл необходимо использовать утилиту TRCSESS. Тоже самое можно проделать для объединения </a:t>
            </a:r>
            <a:r>
              <a:rPr lang="ru-RU" baseline="0" dirty="0" err="1" smtClean="0"/>
              <a:t>трейс</a:t>
            </a:r>
            <a:r>
              <a:rPr lang="ru-RU" baseline="0" dirty="0" smtClean="0"/>
              <a:t> файлов параллельного запроса.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наверняка было уже понятно из предыдущего</a:t>
            </a:r>
            <a:r>
              <a:rPr lang="ru-RU" baseline="0" dirty="0" smtClean="0"/>
              <a:t> слайда, </a:t>
            </a:r>
            <a:r>
              <a:rPr lang="en-US" baseline="0" dirty="0" smtClean="0"/>
              <a:t>Oracle </a:t>
            </a:r>
            <a:r>
              <a:rPr lang="ru-RU" baseline="0" dirty="0" smtClean="0"/>
              <a:t>предоставляет большое количество диагностического инструментария под разные задачи. На данном слайде перечислены самые популярные.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err="1" smtClean="0"/>
              <a:t>Statspack</a:t>
            </a:r>
            <a:r>
              <a:rPr lang="ru-RU" baseline="0" dirty="0" smtClean="0"/>
              <a:t>, который практически вымер после появления </a:t>
            </a:r>
            <a:r>
              <a:rPr lang="en-US" baseline="0" dirty="0" smtClean="0"/>
              <a:t>AWR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Собственно</a:t>
            </a:r>
            <a:r>
              <a:rPr lang="ru-RU" baseline="0" dirty="0" smtClean="0"/>
              <a:t> сам </a:t>
            </a:r>
            <a:r>
              <a:rPr lang="en-US" baseline="0" dirty="0" smtClean="0"/>
              <a:t>AWR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ADDM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baseline="0" dirty="0" smtClean="0"/>
              <a:t>Утилиты для обработки файлов трассировки, такие как </a:t>
            </a:r>
            <a:r>
              <a:rPr lang="en-US" baseline="0" dirty="0" err="1" smtClean="0"/>
              <a:t>tkprof</a:t>
            </a:r>
            <a:r>
              <a:rPr lang="ru-RU" baseline="0" dirty="0" smtClean="0"/>
              <a:t>, </a:t>
            </a:r>
            <a:r>
              <a:rPr lang="en-US" baseline="0" dirty="0" err="1" smtClean="0"/>
              <a:t>orasrp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ru-RU" baseline="0" dirty="0" err="1" smtClean="0"/>
              <a:t>тд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baseline="0" dirty="0" smtClean="0"/>
              <a:t>Отчет, </a:t>
            </a:r>
            <a:r>
              <a:rPr lang="ru-RU" baseline="0" dirty="0" smtClean="0"/>
              <a:t>о </a:t>
            </a:r>
            <a:r>
              <a:rPr lang="ru-RU" baseline="0" dirty="0" smtClean="0"/>
              <a:t>котором </a:t>
            </a:r>
            <a:r>
              <a:rPr lang="ru-RU" baseline="0" dirty="0" smtClean="0"/>
              <a:t>мало кто слышал, но </a:t>
            </a:r>
            <a:r>
              <a:rPr lang="ru-RU" baseline="0" dirty="0" smtClean="0"/>
              <a:t>который </a:t>
            </a:r>
            <a:r>
              <a:rPr lang="ru-RU" baseline="0" dirty="0" smtClean="0"/>
              <a:t>являются достаточно полезными </a:t>
            </a:r>
            <a:r>
              <a:rPr lang="en-US" baseline="0" dirty="0" smtClean="0"/>
              <a:t>SQLT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baseline="0" dirty="0" err="1" smtClean="0"/>
              <a:t>Эдвайзеры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ASH</a:t>
            </a:r>
            <a:r>
              <a:rPr lang="ru-RU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Real-Time SQL Monitoring </a:t>
            </a:r>
            <a:r>
              <a:rPr lang="ru-RU" baseline="0" dirty="0" smtClean="0"/>
              <a:t>отчеты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baseline="0" dirty="0" smtClean="0"/>
              <a:t>Профайлеры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baseline="0" dirty="0" smtClean="0"/>
              <a:t>И другие отчеты, такие как </a:t>
            </a:r>
            <a:r>
              <a:rPr lang="en-US" baseline="0" dirty="0" smtClean="0"/>
              <a:t>RDA</a:t>
            </a:r>
            <a:r>
              <a:rPr lang="ru-RU" baseline="0" dirty="0" smtClean="0"/>
              <a:t>, отчеты по использованию полей и </a:t>
            </a:r>
            <a:r>
              <a:rPr lang="ru-RU" baseline="0" dirty="0" err="1" smtClean="0"/>
              <a:t>хинтов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тд</a:t>
            </a:r>
            <a:endParaRPr lang="ru-RU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ru-RU" baseline="0" dirty="0" smtClean="0"/>
          </a:p>
          <a:p>
            <a:pPr marL="0" indent="0">
              <a:buFont typeface="Arial" pitchFamily="34" charset="0"/>
              <a:buNone/>
            </a:pPr>
            <a:r>
              <a:rPr lang="ru-RU" baseline="0" dirty="0" smtClean="0"/>
              <a:t>Стоит упомянуть, что далее мы рассмотрим все приведенные </a:t>
            </a:r>
            <a:r>
              <a:rPr lang="ru-RU" baseline="0" dirty="0" err="1" smtClean="0"/>
              <a:t>тулзы</a:t>
            </a:r>
            <a:r>
              <a:rPr lang="ru-RU" baseline="0" dirty="0" smtClean="0"/>
              <a:t>, но достаточно поверхностно. Цель данного материала дать вам представление о разнообразии инструментария и его возможностях.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6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Tkprof</a:t>
            </a:r>
            <a:r>
              <a:rPr lang="en-US" baseline="0" dirty="0" smtClean="0"/>
              <a:t> – </a:t>
            </a:r>
            <a:r>
              <a:rPr lang="ru-RU" baseline="0" dirty="0" smtClean="0"/>
              <a:t>классическая утилита обработки </a:t>
            </a:r>
            <a:r>
              <a:rPr lang="ru-RU" baseline="0" dirty="0" err="1" smtClean="0"/>
              <a:t>трейс</a:t>
            </a:r>
            <a:r>
              <a:rPr lang="ru-RU" baseline="0" dirty="0" smtClean="0"/>
              <a:t> файлов, созданных по событию 10046. При использовании получаем текстовый файл.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Помимо текста отловленных запросов, </a:t>
            </a:r>
            <a:r>
              <a:rPr lang="en-US" baseline="0" dirty="0" err="1" smtClean="0"/>
              <a:t>tkprof</a:t>
            </a:r>
            <a:r>
              <a:rPr lang="en-US" baseline="0" dirty="0" smtClean="0"/>
              <a:t> </a:t>
            </a:r>
            <a:r>
              <a:rPr lang="ru-RU" baseline="0" dirty="0" smtClean="0"/>
              <a:t>выдает такую информацию, как: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операций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Процессорное и общее время выполнения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Физическое и логическое чтение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Количество обработанных строк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Пропуски в библиотечном кэше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Имя пользователя, под которым происходил каждый разбор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Каждая фиксация и откат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Операции со строками, показывающие фактический план выполнения каждого SQL-оператора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Количество строк, количество последовательных чтений, количество физических чтений, количество физических записей,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время, затраченное на выполнение каждой операции над строкой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При формировании выходного текстового файла с использованием </a:t>
            </a:r>
            <a:r>
              <a:rPr lang="en-US" baseline="0" dirty="0" err="1" smtClean="0"/>
              <a:t>tkrpof</a:t>
            </a:r>
            <a:r>
              <a:rPr lang="ru-RU" baseline="0" dirty="0" smtClean="0"/>
              <a:t> есть возможность задать ряд </a:t>
            </a:r>
            <a:r>
              <a:rPr lang="ru-RU" baseline="0" dirty="0" err="1" smtClean="0"/>
              <a:t>настрок</a:t>
            </a:r>
            <a:r>
              <a:rPr lang="ru-RU" baseline="0" dirty="0" smtClean="0"/>
              <a:t>, например: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Порядок сортировки операторов в отчете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Вывод в список рекурсивных SQL-операторов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Сохранение информации по всем событиям ожидания и многое другое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Orasrp</a:t>
            </a:r>
            <a:r>
              <a:rPr lang="en-US" baseline="0" dirty="0" smtClean="0"/>
              <a:t> – python </a:t>
            </a:r>
            <a:r>
              <a:rPr lang="ru-RU" baseline="0" dirty="0" smtClean="0"/>
              <a:t>утилита предоставляющая возможность обработки сырой 10046 трассы в </a:t>
            </a:r>
            <a:r>
              <a:rPr lang="ru-RU" baseline="0" dirty="0" err="1" smtClean="0"/>
              <a:t>человекопонятный</a:t>
            </a:r>
            <a:r>
              <a:rPr lang="ru-RU" baseline="0" dirty="0" smtClean="0"/>
              <a:t> отчет. Здесь +.- все тоже самое, что и в </a:t>
            </a:r>
            <a:r>
              <a:rPr lang="en-US" baseline="0" dirty="0" err="1" smtClean="0"/>
              <a:t>tkprof</a:t>
            </a:r>
            <a:r>
              <a:rPr lang="ru-RU" baseline="0" dirty="0" smtClean="0"/>
              <a:t> за несколькими нюансами: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Полностью </a:t>
            </a:r>
            <a:r>
              <a:rPr lang="ru-RU" baseline="0" dirty="0" err="1" smtClean="0"/>
              <a:t>кликабельный</a:t>
            </a:r>
            <a:r>
              <a:rPr lang="ru-RU" baseline="0" dirty="0" smtClean="0"/>
              <a:t> </a:t>
            </a:r>
            <a:r>
              <a:rPr lang="en-US" baseline="0" dirty="0" smtClean="0"/>
              <a:t>HTML</a:t>
            </a:r>
            <a:r>
              <a:rPr lang="ru-RU" baseline="0" dirty="0" smtClean="0"/>
              <a:t> отчет.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 отчете представлено дерево вызовов со ссылками на исполняемый код.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Trivadis</a:t>
            </a:r>
            <a:r>
              <a:rPr lang="en-US" sz="1200" dirty="0" smtClean="0"/>
              <a:t> Extended </a:t>
            </a:r>
            <a:r>
              <a:rPr lang="en-US" sz="1200" dirty="0" err="1" smtClean="0"/>
              <a:t>Tracefile</a:t>
            </a:r>
            <a:r>
              <a:rPr lang="en-US" sz="1200" dirty="0" smtClean="0"/>
              <a:t> Analysis Tool (TVD$XTAT) </a:t>
            </a:r>
            <a:r>
              <a:rPr lang="ru-RU" sz="1200" dirty="0" smtClean="0"/>
              <a:t> - инструмент командной строки. Как и TKPROF, его основное назначение - принимать на вход необработанный файл трассировки SQL и генерировать на выходе форматированный файл. Еще в старых версиях </a:t>
            </a:r>
            <a:r>
              <a:rPr lang="en-US" sz="1200" dirty="0" smtClean="0"/>
              <a:t>TKPROF</a:t>
            </a:r>
            <a:r>
              <a:rPr lang="ru-RU" sz="1200" dirty="0" smtClean="0"/>
              <a:t> не было многих</a:t>
            </a:r>
            <a:r>
              <a:rPr lang="ru-RU" sz="1200" baseline="0" dirty="0" smtClean="0"/>
              <a:t> </a:t>
            </a:r>
            <a:r>
              <a:rPr lang="ru-RU" sz="1200" baseline="0" dirty="0" err="1" smtClean="0"/>
              <a:t>фич</a:t>
            </a:r>
            <a:r>
              <a:rPr lang="ru-RU" sz="1200" baseline="0" dirty="0" smtClean="0"/>
              <a:t>, которые есть сейчас, поэтому был создан </a:t>
            </a:r>
            <a:r>
              <a:rPr lang="ru-RU" sz="1200" baseline="0" dirty="0" err="1" smtClean="0"/>
              <a:t>кастомный</a:t>
            </a:r>
            <a:r>
              <a:rPr lang="ru-RU" sz="1200" baseline="0" dirty="0" smtClean="0"/>
              <a:t> инструмент для получения значений </a:t>
            </a:r>
            <a:r>
              <a:rPr lang="ru-RU" sz="1200" baseline="0" dirty="0" err="1" smtClean="0"/>
              <a:t>биндов</a:t>
            </a:r>
            <a:r>
              <a:rPr lang="ru-RU" sz="1200" baseline="0" dirty="0" smtClean="0"/>
              <a:t>, отключения </a:t>
            </a:r>
            <a:r>
              <a:rPr lang="ru-RU" sz="1200" baseline="0" dirty="0" err="1" smtClean="0"/>
              <a:t>аггрегации</a:t>
            </a:r>
            <a:r>
              <a:rPr lang="ru-RU" sz="1200" baseline="0" dirty="0" smtClean="0"/>
              <a:t> значений и </a:t>
            </a:r>
            <a:r>
              <a:rPr lang="ru-RU" sz="1200" baseline="0" dirty="0" err="1" smtClean="0"/>
              <a:t>тд</a:t>
            </a:r>
            <a:r>
              <a:rPr lang="ru-RU" sz="1200" baseline="0" dirty="0" smtClean="0"/>
              <a:t>. Как по мне широкого применения не нашел.</a:t>
            </a:r>
            <a:endParaRPr lang="ru-RU" sz="1200" b="1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err="1" smtClean="0"/>
              <a:t>Trace</a:t>
            </a:r>
            <a:r>
              <a:rPr lang="ru-RU" baseline="0" dirty="0" smtClean="0"/>
              <a:t> </a:t>
            </a:r>
            <a:r>
              <a:rPr lang="ru-RU" baseline="0" dirty="0" err="1" smtClean="0"/>
              <a:t>Analyzer</a:t>
            </a:r>
            <a:r>
              <a:rPr lang="ru-RU" baseline="0" dirty="0" smtClean="0"/>
              <a:t> (</a:t>
            </a:r>
            <a:r>
              <a:rPr lang="ru-RU" baseline="0" dirty="0" err="1" smtClean="0"/>
              <a:t>trcanlzr</a:t>
            </a:r>
            <a:r>
              <a:rPr lang="ru-RU" baseline="0" dirty="0" smtClean="0"/>
              <a:t>) - это утилита от </a:t>
            </a:r>
            <a:r>
              <a:rPr lang="ru-RU" baseline="0" dirty="0" err="1" smtClean="0"/>
              <a:t>Oracle</a:t>
            </a:r>
            <a:r>
              <a:rPr lang="ru-RU" baseline="0" dirty="0" smtClean="0"/>
              <a:t>, имеющее практически то же назначение, что и TKPROF. Оно также предназначено для анализа файлов трассировки </a:t>
            </a:r>
            <a:r>
              <a:rPr lang="en-US" baseline="0" dirty="0" smtClean="0"/>
              <a:t>SQL </a:t>
            </a:r>
            <a:r>
              <a:rPr lang="ru-RU" baseline="0" dirty="0" smtClean="0"/>
              <a:t>выражений. </a:t>
            </a:r>
            <a:r>
              <a:rPr lang="ru-RU" baseline="0" dirty="0" err="1" smtClean="0"/>
              <a:t>Trace</a:t>
            </a:r>
            <a:r>
              <a:rPr lang="ru-RU" baseline="0" dirty="0" smtClean="0"/>
              <a:t> </a:t>
            </a:r>
            <a:r>
              <a:rPr lang="ru-RU" baseline="0" dirty="0" err="1" smtClean="0"/>
              <a:t>Analyzer</a:t>
            </a:r>
            <a:r>
              <a:rPr lang="ru-RU" baseline="0" dirty="0" smtClean="0"/>
              <a:t> имеет ряд усовершенствований по сравнению с TKPROF.  Например:</a:t>
            </a:r>
          </a:p>
          <a:p>
            <a:pPr marL="171450" indent="-171450">
              <a:buFontTx/>
              <a:buChar char="-"/>
            </a:pPr>
            <a:r>
              <a:rPr lang="ru-RU" baseline="0" dirty="0" err="1" smtClean="0"/>
              <a:t>Trace</a:t>
            </a:r>
            <a:r>
              <a:rPr lang="ru-RU" baseline="0" dirty="0" smtClean="0"/>
              <a:t> </a:t>
            </a:r>
            <a:r>
              <a:rPr lang="ru-RU" baseline="0" dirty="0" err="1" smtClean="0"/>
              <a:t>Analyzer</a:t>
            </a:r>
            <a:r>
              <a:rPr lang="ru-RU" baseline="0" dirty="0" smtClean="0"/>
              <a:t> предоставляет более подробный список событий ожиданий</a:t>
            </a:r>
          </a:p>
          <a:p>
            <a:pPr marL="171450" indent="-171450">
              <a:buFontTx/>
              <a:buChar char="-"/>
            </a:pPr>
            <a:r>
              <a:rPr lang="ru-RU" baseline="0" dirty="0" err="1" smtClean="0"/>
              <a:t>Trace</a:t>
            </a:r>
            <a:r>
              <a:rPr lang="ru-RU" baseline="0" dirty="0" smtClean="0"/>
              <a:t> </a:t>
            </a:r>
            <a:r>
              <a:rPr lang="ru-RU" baseline="0" dirty="0" err="1" smtClean="0"/>
              <a:t>Analyzer</a:t>
            </a:r>
            <a:r>
              <a:rPr lang="ru-RU" baseline="0" dirty="0" smtClean="0"/>
              <a:t> позволяет объединять или разделять суммарные значения для </a:t>
            </a:r>
            <a:r>
              <a:rPr lang="en-US" baseline="0" dirty="0" smtClean="0"/>
              <a:t>SQL </a:t>
            </a:r>
            <a:r>
              <a:rPr lang="ru-RU" baseline="0" dirty="0" smtClean="0"/>
              <a:t>операторов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ru-RU" baseline="0" dirty="0" smtClean="0"/>
              <a:t>Правда последние релизы </a:t>
            </a:r>
            <a:r>
              <a:rPr lang="en-US" baseline="0" dirty="0" err="1" smtClean="0"/>
              <a:t>tkprof</a:t>
            </a:r>
            <a:r>
              <a:rPr lang="ru-RU" baseline="0" dirty="0" smtClean="0"/>
              <a:t> практически нивелировали эти преимущества.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Кстати </a:t>
            </a:r>
            <a:r>
              <a:rPr lang="en-US" baseline="0" dirty="0" smtClean="0"/>
              <a:t>trace analyzer </a:t>
            </a:r>
            <a:r>
              <a:rPr lang="ru-RU" baseline="0" dirty="0" smtClean="0"/>
              <a:t>создан разработчиком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Carlos Sierra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создал еще один популярный инструмент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 нем чуть позже поговорим. Причем оба эти инструмента вначале создавались не на коммерческой основе, а на голом энтузиазме. Это потом уже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заприметил и забрал под свое крыло. А вообще по сей день можно найти отголоски кода этих утилит на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гитбахе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Собственно, все перечисленные утилиты делают одно и тоже – обрабатывают 10046 трассу и на выходе предоставляют какой-то комбинированный отчет. Как мне кажется тут чистая вкусовщина. Каждый должен решить для себя, что ему больше нравится.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собственной практике пользуюсь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tkprof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orasrp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 тема – профайлеры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PL/SQL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ного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Периодически приходится сталкиваться с проблемой производительности PL/SQL кода. Сложность таких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 заключается в идентификации проблемного участка кода, ввиду того, что зачастую уровень вложенности исполняемого кода велик. Трассировка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выражений в таких случаях не помогает, так как не умеет раскрывать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стэк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вызовов.</a:t>
            </a:r>
          </a:p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используются профилировщики или профайлеры, кому как удобно – это встроенный функционал базы данных, представляющий из себя пакет, который описывает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стэк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вызовов исполняемого кода с затраченным на каждом шаге временем.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 2 вида профайлеров – классический и иерархичный. В первом случае функционал доступен через пакет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DBMS_PROFILER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Функционал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иерархиченого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профайлера доступен через пакет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DBMS_HPROF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 использованием профайлеров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треубется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убедиться, что они настроены, внутренние объекты созданы, гранты на пакеты выданы.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Работа</a:t>
            </a:r>
            <a:r>
              <a:rPr lang="ru-RU" baseline="0" dirty="0" smtClean="0"/>
              <a:t> профайлера можно описать тремя шагами: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Запуск профайлера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Запуска программного кода, который требует диагностики и тюнинга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Остановка профайлера.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aseline="0" dirty="0" smtClean="0"/>
              <a:t>Все три шага должны выполняться последовательно в одной сессии. Включить профилирование удаленно в чужой сессии невозможно.</a:t>
            </a:r>
            <a:r>
              <a:rPr lang="en-US" baseline="0" dirty="0" smtClean="0"/>
              <a:t> </a:t>
            </a:r>
            <a:r>
              <a:rPr lang="ru-RU" baseline="0" dirty="0" smtClean="0"/>
              <a:t>Оно включается только после явного вызова </a:t>
            </a:r>
            <a:r>
              <a:rPr lang="en-US" baseline="0" dirty="0" smtClean="0"/>
              <a:t>start/stop </a:t>
            </a:r>
            <a:r>
              <a:rPr lang="ru-RU" baseline="0" dirty="0" smtClean="0"/>
              <a:t>процедур.</a:t>
            </a:r>
          </a:p>
          <a:p>
            <a:pPr marL="228600" indent="-228600">
              <a:buAutoNum type="arabicPeriod"/>
            </a:pPr>
            <a:endParaRPr lang="ru-RU" baseline="0" dirty="0"/>
          </a:p>
          <a:p>
            <a:pPr marL="0" indent="0">
              <a:buNone/>
            </a:pPr>
            <a:r>
              <a:rPr lang="ru-RU" baseline="0" dirty="0" smtClean="0"/>
              <a:t>Рассмотрим профайлеры по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Классический</a:t>
            </a:r>
            <a:r>
              <a:rPr lang="ru-RU" baseline="0" dirty="0" smtClean="0"/>
              <a:t> профайлер появился в </a:t>
            </a:r>
            <a:r>
              <a:rPr lang="en-US" baseline="0" dirty="0" smtClean="0"/>
              <a:t>Oracle </a:t>
            </a:r>
            <a:r>
              <a:rPr lang="ru-RU" baseline="0" dirty="0" smtClean="0"/>
              <a:t>8</a:t>
            </a:r>
            <a:r>
              <a:rPr lang="en-US" baseline="0" dirty="0" err="1" smtClean="0"/>
              <a:t>i</a:t>
            </a:r>
            <a:r>
              <a:rPr lang="ru-RU" baseline="0" dirty="0" smtClean="0"/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 его работы являются «плоские» данные о производительности из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стэка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вызовов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без учёта иерархии вызовов. 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 использованием профайлера необходимо создать системные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PLSQL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таблицы, а именно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plsql_profiler_runs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units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Все плоские данные о работе профайлера будут сохранены в эти три таблицы в момент остановки профайлера.</a:t>
            </a:r>
          </a:p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использования классического профайлера показан на текущем слайде. Как уже было рассказано ранее, профилирование состоит из трех этапов: первый – запуск процедуры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profiler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указанием имени текущего запуска. Далее запуск исполняемого кода. В данном случае – это процедура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do_something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в конце выключаем профайлера, вызвав процедуру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stop_profiler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исполняемый код отработал, профайлер собрал информацию, следует этап формирования отчета для дальнейшей диагностики.</a:t>
            </a:r>
          </a:p>
          <a:p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тут есть 2 пути:</a:t>
            </a:r>
          </a:p>
          <a:p>
            <a:pPr marL="171450" indent="-171450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 утилиту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profiler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её кстати скачать можно только с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Oracle Support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использовать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кастомный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запрос, на основе таблиц профайлера.</a:t>
            </a:r>
          </a:p>
          <a:p>
            <a:pPr marL="171450" indent="-171450">
              <a:buFontTx/>
              <a:buChar char="-"/>
            </a:pP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Утилита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profiler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сгенерирует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отчет, в точности, как на слайде. Запросом можно добиться +/- такой же выборки.</a:t>
            </a:r>
          </a:p>
          <a:p>
            <a:pPr marL="171450" indent="-171450">
              <a:buFontTx/>
              <a:buChar char="-"/>
            </a:pP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Иерархичный</a:t>
            </a:r>
            <a:r>
              <a:rPr lang="ru-RU" baseline="0" dirty="0" smtClean="0"/>
              <a:t> профайлер появился в </a:t>
            </a:r>
            <a:r>
              <a:rPr lang="en-US" baseline="0" dirty="0" smtClean="0"/>
              <a:t>Oracle 11g</a:t>
            </a:r>
            <a:r>
              <a:rPr lang="ru-RU" baseline="0" dirty="0" smtClean="0"/>
              <a:t>. Принцип запуска такой же, как и у классического профайлера: старт – запуск исполняемого кода – стоп.</a:t>
            </a:r>
          </a:p>
          <a:p>
            <a:r>
              <a:rPr lang="ru-RU" baseline="0" dirty="0" smtClean="0"/>
              <a:t>Но при этом есть одно очень важное отличие: Иерархический профайлер сохраняет данные с учетом иерархии вызовов. Это означает, что теперь можно пройтись по всему дереву вызовов и однозначно сказать сколько времени ушло на каждую ветку.</a:t>
            </a:r>
          </a:p>
          <a:p>
            <a:r>
              <a:rPr lang="ru-RU" baseline="0" dirty="0" smtClean="0"/>
              <a:t>Также, как и классический профайлер, иерархичный имеет собственные таблицы: </a:t>
            </a:r>
            <a:r>
              <a:rPr lang="en-US" baseline="0" dirty="0" err="1" smtClean="0"/>
              <a:t>dbmshp_runs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function_info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parent_child_info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Существует три способа сбора и обработки данных иерархического профилирования для проведения дальнейшей диагностики: 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 утилиту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plshprof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которую кстати также скачать можно на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Oracle Support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Написать скрипт на основе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DBMSHP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таблиц. Данные о результатах профилирования будут сохранены в них после остановки профилирования.</a:t>
            </a:r>
          </a:p>
          <a:p>
            <a:pPr marL="171450" indent="-171450" fontAlgn="base">
              <a:buFontTx/>
              <a:buChar char="-"/>
            </a:pP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третий способ - использовать скрипт на основе процедуры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Пример такого скрипта вы видите сейчас на слайде.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function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plshprof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varchar2) return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is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c_location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constant varchar2(16) := 'PROFILER_DIR';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l_clob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begin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dbms_hprof.analyze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(location   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c_location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filename   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report_clob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l_clob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return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l_clob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end;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 as (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select 'hprof_rtwr_1546469566_3.trc' filename from dual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'.', -1)) || 'html' file#,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plshprof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s.filename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output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source s;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ервый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инструмент, который мы сегодня рассмотрим –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STATSPACK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случае</a:t>
            </a:r>
            <a:r>
              <a:rPr lang="ru-RU" baseline="0" dirty="0" smtClean="0"/>
              <a:t> использования утилиты </a:t>
            </a:r>
            <a:r>
              <a:rPr lang="en-US" baseline="0" dirty="0" err="1" smtClean="0"/>
              <a:t>plshprof</a:t>
            </a:r>
            <a:r>
              <a:rPr lang="en-US" baseline="0" dirty="0" smtClean="0"/>
              <a:t> </a:t>
            </a:r>
            <a:r>
              <a:rPr lang="ru-RU" baseline="0" dirty="0" smtClean="0"/>
              <a:t>или запроса на основе </a:t>
            </a:r>
            <a:r>
              <a:rPr lang="en-US" baseline="0" dirty="0" smtClean="0"/>
              <a:t>analyze </a:t>
            </a:r>
            <a:r>
              <a:rPr lang="ru-RU" baseline="0" dirty="0" smtClean="0"/>
              <a:t>процедуры на выходе вы получите </a:t>
            </a:r>
            <a:r>
              <a:rPr lang="en-US" baseline="0" dirty="0" smtClean="0"/>
              <a:t>HTML </a:t>
            </a:r>
            <a:r>
              <a:rPr lang="ru-RU" baseline="0" dirty="0" smtClean="0"/>
              <a:t>отчет, в котором возможно разобрать дерево вызовов, начиная от корневой процедуры и заканчивая листовыми. Поля </a:t>
            </a:r>
            <a:r>
              <a:rPr lang="en-US" baseline="0" dirty="0" err="1" smtClean="0"/>
              <a:t>Subtree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Function </a:t>
            </a:r>
            <a:r>
              <a:rPr lang="ru-RU" baseline="0" dirty="0" smtClean="0"/>
              <a:t>показывают время в микросекундах, затраченное на всю ветку и на конкретный код в функции.</a:t>
            </a:r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Следующий инструмент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session history (ASH)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Начиная с </a:t>
            </a:r>
            <a:r>
              <a:rPr lang="en-US" baseline="0" dirty="0" smtClean="0"/>
              <a:t>Oracle 10g</a:t>
            </a:r>
            <a:r>
              <a:rPr lang="ru-RU" baseline="0" dirty="0" smtClean="0"/>
              <a:t> в представлении </a:t>
            </a:r>
            <a:r>
              <a:rPr lang="en-US" baseline="0" dirty="0" err="1" smtClean="0"/>
              <a:t>v$session</a:t>
            </a:r>
            <a:r>
              <a:rPr lang="en-US" baseline="0" dirty="0" smtClean="0"/>
              <a:t> </a:t>
            </a:r>
            <a:r>
              <a:rPr lang="ru-RU" baseline="0" dirty="0" smtClean="0"/>
              <a:t>пишется большое количество информации. Что делает сессия, какие ожидания у нее возникают, есть ли блокировки, какой функционал сейчас работает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. Каждую секунду фоновый процесс </a:t>
            </a:r>
            <a:r>
              <a:rPr lang="en-US" baseline="0" dirty="0" smtClean="0"/>
              <a:t>MMON</a:t>
            </a:r>
            <a:r>
              <a:rPr lang="ru-RU" baseline="0" dirty="0" smtClean="0"/>
              <a:t> производит захват данных их </a:t>
            </a:r>
            <a:r>
              <a:rPr lang="en-US" baseline="0" dirty="0" err="1" smtClean="0"/>
              <a:t>v$session</a:t>
            </a:r>
            <a:r>
              <a:rPr lang="en-US" baseline="0" dirty="0" smtClean="0"/>
              <a:t> </a:t>
            </a:r>
            <a:r>
              <a:rPr lang="ru-RU" baseline="0" dirty="0" smtClean="0"/>
              <a:t>с последующей записью в некий циклический </a:t>
            </a:r>
            <a:r>
              <a:rPr lang="ru-RU" baseline="0" dirty="0" err="1" smtClean="0"/>
              <a:t>буффер</a:t>
            </a:r>
            <a:r>
              <a:rPr lang="ru-RU" baseline="0" dirty="0" smtClean="0"/>
              <a:t>, который доступен через представление </a:t>
            </a:r>
            <a:r>
              <a:rPr lang="en-US" baseline="0" dirty="0" err="1" smtClean="0"/>
              <a:t>v$active_session_history</a:t>
            </a:r>
            <a:r>
              <a:rPr lang="ru-RU" baseline="0" dirty="0" smtClean="0"/>
              <a:t> в виде </a:t>
            </a:r>
            <a:r>
              <a:rPr lang="ru-RU" baseline="0" dirty="0" err="1" smtClean="0"/>
              <a:t>сэмплов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Далее процесс </a:t>
            </a:r>
            <a:r>
              <a:rPr lang="en-US" baseline="0" dirty="0" smtClean="0"/>
              <a:t>MMON</a:t>
            </a:r>
            <a:r>
              <a:rPr lang="ru-RU" baseline="0" dirty="0" smtClean="0"/>
              <a:t> каждый 10 семпл сохраняет в </a:t>
            </a:r>
            <a:r>
              <a:rPr lang="ru-RU" baseline="0" dirty="0" err="1" smtClean="0"/>
              <a:t>репозиторий</a:t>
            </a:r>
            <a:r>
              <a:rPr lang="ru-RU" baseline="0" dirty="0" smtClean="0"/>
              <a:t> </a:t>
            </a:r>
            <a:r>
              <a:rPr lang="en-US" baseline="0" dirty="0" smtClean="0"/>
              <a:t>AWR</a:t>
            </a:r>
            <a:r>
              <a:rPr lang="ru-RU" baseline="0" dirty="0" smtClean="0"/>
              <a:t>. Сохраненная информация уже доступна через </a:t>
            </a:r>
            <a:r>
              <a:rPr lang="en-US" baseline="0" dirty="0" err="1" smtClean="0"/>
              <a:t>dba_hist_active_sess_history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ru-RU" baseline="0" dirty="0" smtClean="0"/>
              <a:t>Как всегда по умолчанию из коробки </a:t>
            </a:r>
            <a:r>
              <a:rPr lang="en-US" baseline="0" dirty="0" smtClean="0"/>
              <a:t>ASH</a:t>
            </a:r>
            <a:r>
              <a:rPr lang="ru-RU" baseline="0" dirty="0" smtClean="0"/>
              <a:t> не работает.</a:t>
            </a:r>
            <a:r>
              <a:rPr lang="en-US" baseline="0" dirty="0" smtClean="0"/>
              <a:t> </a:t>
            </a:r>
            <a:r>
              <a:rPr lang="ru-RU" baseline="0" dirty="0" smtClean="0"/>
              <a:t>Требуется диагностический пакет.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слайде приведен пример формирования </a:t>
            </a:r>
            <a:r>
              <a:rPr lang="en-US" baseline="0" dirty="0" smtClean="0"/>
              <a:t>ASH</a:t>
            </a:r>
            <a:r>
              <a:rPr lang="ru-RU" baseline="0" dirty="0" smtClean="0"/>
              <a:t> отчета. Отчет можно формировать по конкретному </a:t>
            </a:r>
            <a:r>
              <a:rPr lang="en-US" baseline="0" dirty="0" err="1" smtClean="0"/>
              <a:t>sql_id</a:t>
            </a:r>
            <a:r>
              <a:rPr lang="en-US" baseline="0" dirty="0" smtClean="0"/>
              <a:t> </a:t>
            </a:r>
            <a:r>
              <a:rPr lang="ru-RU" baseline="0" dirty="0" smtClean="0"/>
              <a:t>за период времени, отчет чисто по сессии без указания выражения. Как видно функционал </a:t>
            </a:r>
            <a:r>
              <a:rPr lang="en-US" baseline="0" dirty="0" smtClean="0"/>
              <a:t>ASH</a:t>
            </a:r>
            <a:r>
              <a:rPr lang="ru-RU" baseline="0" dirty="0" smtClean="0"/>
              <a:t> отчета доступен из пакета </a:t>
            </a:r>
            <a:r>
              <a:rPr lang="en-US" baseline="0" dirty="0" smtClean="0"/>
              <a:t>DBMS_WORKLOAD_REPOSITORY</a:t>
            </a:r>
            <a:r>
              <a:rPr lang="ru-RU" baseline="0" dirty="0" smtClean="0"/>
              <a:t>.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Так выглядит </a:t>
            </a:r>
            <a:r>
              <a:rPr lang="en-US" baseline="0" dirty="0" smtClean="0"/>
              <a:t>ASH</a:t>
            </a:r>
            <a:r>
              <a:rPr lang="ru-RU" baseline="0" dirty="0" smtClean="0"/>
              <a:t> отчет. Как уже было ранее сказано, основная таблица </a:t>
            </a:r>
            <a:r>
              <a:rPr lang="en-US" baseline="0" dirty="0" smtClean="0"/>
              <a:t>ASH – </a:t>
            </a:r>
            <a:r>
              <a:rPr lang="en-US" baseline="0" dirty="0" err="1" smtClean="0"/>
              <a:t>v$active_session_history</a:t>
            </a:r>
            <a:r>
              <a:rPr lang="ru-RU" baseline="0" dirty="0" smtClean="0"/>
              <a:t>. Достаточно популярное и информативное представление. На его основе часто пишутся </a:t>
            </a:r>
            <a:r>
              <a:rPr lang="ru-RU" baseline="0" dirty="0" err="1" smtClean="0"/>
              <a:t>кастомные</a:t>
            </a:r>
            <a:r>
              <a:rPr lang="ru-RU" baseline="0" dirty="0" smtClean="0"/>
              <a:t> скрипты, так как в данном представлении хранятся семплы с детализацией по </a:t>
            </a:r>
            <a:r>
              <a:rPr lang="ru-RU" baseline="0" dirty="0" err="1" smtClean="0"/>
              <a:t>эвенетам</a:t>
            </a:r>
            <a:r>
              <a:rPr lang="ru-RU" baseline="0" dirty="0" smtClean="0"/>
              <a:t>  и строкам плана выполнения.</a:t>
            </a:r>
            <a:endParaRPr lang="en-US" baseline="0" dirty="0" smtClean="0"/>
          </a:p>
          <a:p>
            <a:r>
              <a:rPr lang="ru-RU" baseline="0" dirty="0" smtClean="0"/>
              <a:t>Изучение </a:t>
            </a:r>
            <a:r>
              <a:rPr lang="en-US" baseline="0" dirty="0" smtClean="0"/>
              <a:t>ASH </a:t>
            </a:r>
            <a:r>
              <a:rPr lang="ru-RU" baseline="0" dirty="0" smtClean="0"/>
              <a:t>отчета позволит ответить на вопросы типа: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на что тратится </a:t>
            </a:r>
            <a:r>
              <a:rPr lang="ru-RU" baseline="0" dirty="0" err="1" smtClean="0"/>
              <a:t>времяпо</a:t>
            </a:r>
            <a:r>
              <a:rPr lang="ru-RU" baseline="0" dirty="0" smtClean="0"/>
              <a:t> разным измерениям.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Какие события занимали больше всего времени?- Что делала сессия?</a:t>
            </a:r>
          </a:p>
          <a:p>
            <a:pPr marL="171450" indent="-171450">
              <a:buFontTx/>
              <a:buChar char="-"/>
            </a:pPr>
            <a:r>
              <a:rPr lang="ru-RU" baseline="0" smtClean="0"/>
              <a:t>Чего </a:t>
            </a:r>
            <a:r>
              <a:rPr lang="ru-RU" baseline="0" dirty="0" smtClean="0"/>
              <a:t>ожидает SQL-оператор?</a:t>
            </a:r>
          </a:p>
          <a:p>
            <a:r>
              <a:rPr lang="ru-RU" baseline="0" dirty="0" smtClean="0"/>
              <a:t>Например есть сторонняя утилита </a:t>
            </a:r>
            <a:r>
              <a:rPr lang="en-US" baseline="0" dirty="0" smtClean="0"/>
              <a:t>ASH Viewer</a:t>
            </a:r>
            <a:r>
              <a:rPr lang="ru-RU" baseline="0" dirty="0" smtClean="0"/>
              <a:t>, которая работает на основе </a:t>
            </a:r>
            <a:r>
              <a:rPr lang="en-US" baseline="0" dirty="0" err="1" smtClean="0"/>
              <a:t>v$active_session_history</a:t>
            </a:r>
            <a:r>
              <a:rPr lang="ru-RU" baseline="0" dirty="0" smtClean="0"/>
              <a:t> и позволяет оценить текущую нагрузку.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Следующий инструмент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monitoring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RTSM – </a:t>
            </a:r>
            <a:r>
              <a:rPr lang="ru-RU" dirty="0" err="1" smtClean="0"/>
              <a:t>фича</a:t>
            </a:r>
            <a:r>
              <a:rPr lang="ru-RU" dirty="0" smtClean="0"/>
              <a:t>, появившаяся</a:t>
            </a:r>
            <a:r>
              <a:rPr lang="ru-RU" baseline="0" dirty="0" smtClean="0"/>
              <a:t> в </a:t>
            </a:r>
            <a:r>
              <a:rPr lang="en-US" baseline="0" dirty="0" smtClean="0"/>
              <a:t>Oracle 11g</a:t>
            </a:r>
            <a:r>
              <a:rPr lang="ru-RU" baseline="0" dirty="0" smtClean="0"/>
              <a:t>. По сути это инструмент, который в реальном времени дает возможность понять, что происходит с </a:t>
            </a:r>
            <a:r>
              <a:rPr lang="en-US" baseline="0" dirty="0" smtClean="0"/>
              <a:t>SQL </a:t>
            </a:r>
            <a:r>
              <a:rPr lang="ru-RU" baseline="0" dirty="0" smtClean="0"/>
              <a:t>запросом, а также оценить ориентировочное время его окончания.</a:t>
            </a:r>
            <a:r>
              <a:rPr lang="en-US" baseline="0" dirty="0" smtClean="0"/>
              <a:t> </a:t>
            </a:r>
            <a:r>
              <a:rPr lang="ru-RU" baseline="0" dirty="0" smtClean="0"/>
              <a:t> Не путаем его с </a:t>
            </a:r>
            <a:r>
              <a:rPr lang="ru-RU" baseline="0" dirty="0" err="1" smtClean="0"/>
              <a:t>лонгопсами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Используется для мониторинга выполнения долгих ресурсоемких и параллельных SQL-запросов.</a:t>
            </a:r>
          </a:p>
          <a:p>
            <a:r>
              <a:rPr lang="ru-RU" baseline="0" dirty="0" smtClean="0"/>
              <a:t>Статистика на каждом шаге плана выполнения отслеживается по ключевым показателям производительности, включая </a:t>
            </a:r>
            <a:r>
              <a:rPr lang="en-US" baseline="0" dirty="0" smtClean="0"/>
              <a:t>elapsed time</a:t>
            </a:r>
            <a:r>
              <a:rPr lang="ru-RU" baseline="0" dirty="0" smtClean="0"/>
              <a:t>,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time</a:t>
            </a:r>
            <a:r>
              <a:rPr lang="ru-RU" baseline="0" dirty="0" smtClean="0"/>
              <a:t>, количество операций ввода-вывода, используемой памяти и другие.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Из коробки недоступен. Для использования требуется приобретение </a:t>
            </a:r>
            <a:r>
              <a:rPr lang="en-US" baseline="0" dirty="0" smtClean="0"/>
              <a:t>Tuning </a:t>
            </a:r>
            <a:r>
              <a:rPr lang="ru-RU" baseline="0" dirty="0" smtClean="0"/>
              <a:t>пакета. Помимо этого </a:t>
            </a:r>
            <a:r>
              <a:rPr lang="en-US" baseline="0" dirty="0" smtClean="0"/>
              <a:t>STATISITCS_LEVEL</a:t>
            </a:r>
            <a:r>
              <a:rPr lang="ru-RU" baseline="0" dirty="0" smtClean="0"/>
              <a:t> должен быть установлен как минимум в </a:t>
            </a:r>
            <a:r>
              <a:rPr lang="en-US" baseline="0" dirty="0" smtClean="0"/>
              <a:t>TYPICAL.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Монитором захватываются не все запросы, а только те, которые удовлетворяют определенным условиям. А именно: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Запрос запущен в параллель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Запрос потребляет больше 5 секунд </a:t>
            </a:r>
            <a:r>
              <a:rPr lang="en-US" sz="2200" dirty="0" smtClean="0"/>
              <a:t>CPU</a:t>
            </a:r>
            <a:r>
              <a:rPr lang="ru-RU" sz="2200" dirty="0" smtClean="0"/>
              <a:t> или </a:t>
            </a:r>
            <a:r>
              <a:rPr lang="en-US" sz="2200" dirty="0" smtClean="0"/>
              <a:t>IO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Принудительно установлен </a:t>
            </a:r>
            <a:r>
              <a:rPr lang="ru-RU" sz="2200" dirty="0" err="1" smtClean="0"/>
              <a:t>хинт</a:t>
            </a:r>
            <a:r>
              <a:rPr lang="ru-RU" sz="2200" dirty="0" smtClean="0"/>
              <a:t> </a:t>
            </a:r>
            <a:r>
              <a:rPr lang="en-US" sz="2200" dirty="0" smtClean="0"/>
              <a:t>MONITOR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ru-RU" sz="2200" dirty="0" smtClean="0"/>
              <a:t>Функционал инструмента</a:t>
            </a:r>
            <a:r>
              <a:rPr lang="ru-RU" sz="2200" baseline="0" dirty="0" smtClean="0"/>
              <a:t> </a:t>
            </a:r>
            <a:r>
              <a:rPr lang="ru-RU" sz="2200" dirty="0" smtClean="0"/>
              <a:t>доступен через</a:t>
            </a:r>
            <a:r>
              <a:rPr lang="en-US" sz="2200" dirty="0" smtClean="0"/>
              <a:t> </a:t>
            </a:r>
            <a:r>
              <a:rPr lang="ru-RU" sz="2200" dirty="0" smtClean="0"/>
              <a:t>пакеты</a:t>
            </a:r>
            <a:r>
              <a:rPr lang="ru-RU" sz="2200" baseline="0" dirty="0" smtClean="0"/>
              <a:t> </a:t>
            </a:r>
            <a:r>
              <a:rPr lang="en-US" sz="2200" dirty="0" smtClean="0"/>
              <a:t>DBMS_SQLTUNE </a:t>
            </a:r>
            <a:r>
              <a:rPr lang="ru-RU" sz="2200" dirty="0" smtClean="0"/>
              <a:t>в</a:t>
            </a:r>
            <a:r>
              <a:rPr lang="ru-RU" sz="2200" baseline="0" dirty="0" smtClean="0"/>
              <a:t> 11</a:t>
            </a:r>
            <a:r>
              <a:rPr lang="en-US" sz="2200" baseline="0" dirty="0" smtClean="0"/>
              <a:t>g</a:t>
            </a:r>
            <a:r>
              <a:rPr lang="ru-RU" sz="2200" dirty="0" smtClean="0"/>
              <a:t> и </a:t>
            </a:r>
            <a:r>
              <a:rPr lang="en-US" sz="2200" dirty="0" smtClean="0"/>
              <a:t>DBMS_SQL_MONITOR </a:t>
            </a:r>
            <a:r>
              <a:rPr lang="ru-RU" sz="2200" dirty="0" smtClean="0"/>
              <a:t>начиная</a:t>
            </a:r>
            <a:r>
              <a:rPr lang="ru-RU" sz="2200" baseline="0" dirty="0" smtClean="0"/>
              <a:t> с 12</a:t>
            </a:r>
            <a:r>
              <a:rPr lang="en-US" sz="2200" baseline="0" dirty="0" smtClean="0"/>
              <a:t>c</a:t>
            </a:r>
            <a:r>
              <a:rPr lang="ru-RU" sz="2200" baseline="0" dirty="0" smtClean="0"/>
              <a:t>.</a:t>
            </a:r>
            <a:endParaRPr lang="ru-RU" sz="2200" dirty="0" smtClean="0"/>
          </a:p>
          <a:p>
            <a:pPr marL="0" lvl="0" indent="0">
              <a:buFont typeface="Wingdings" pitchFamily="2" charset="2"/>
              <a:buNone/>
            </a:pPr>
            <a:endParaRPr lang="ru-RU" sz="2200" dirty="0" smtClean="0"/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Вот пример скрипта, как можно сформировать </a:t>
            </a:r>
            <a:r>
              <a:rPr lang="en-US" baseline="0" dirty="0" smtClean="0"/>
              <a:t>RTSM report. </a:t>
            </a:r>
            <a:r>
              <a:rPr lang="ru-RU" baseline="0" dirty="0" smtClean="0"/>
              <a:t>В процедуру </a:t>
            </a:r>
            <a:r>
              <a:rPr lang="en-US" baseline="0" dirty="0" err="1" smtClean="0"/>
              <a:t>report_sql_monitor</a:t>
            </a:r>
            <a:r>
              <a:rPr lang="en-US" baseline="0" dirty="0" smtClean="0"/>
              <a:t> </a:t>
            </a:r>
            <a:r>
              <a:rPr lang="ru-RU" baseline="0" dirty="0" smtClean="0"/>
              <a:t>передается </a:t>
            </a:r>
            <a:r>
              <a:rPr lang="en-US" baseline="0" dirty="0" err="1" smtClean="0"/>
              <a:t>sql_id</a:t>
            </a:r>
            <a:r>
              <a:rPr lang="en-US" baseline="0" dirty="0" smtClean="0"/>
              <a:t> </a:t>
            </a:r>
            <a:r>
              <a:rPr lang="ru-RU" baseline="0" dirty="0" smtClean="0"/>
              <a:t>с указанием формата отчета. В данном случае </a:t>
            </a:r>
            <a:r>
              <a:rPr lang="en-US" baseline="0" dirty="0" smtClean="0"/>
              <a:t>HTML</a:t>
            </a:r>
            <a:r>
              <a:rPr lang="ru-RU" baseline="0" dirty="0" smtClean="0"/>
              <a:t>, а вообще отчет может быть трех видов: </a:t>
            </a:r>
            <a:r>
              <a:rPr lang="en-US" baseline="0" dirty="0" smtClean="0"/>
              <a:t>HTML, </a:t>
            </a:r>
            <a:r>
              <a:rPr lang="ru-RU" baseline="0" dirty="0" smtClean="0"/>
              <a:t>текстовый и </a:t>
            </a:r>
            <a:r>
              <a:rPr lang="en-US" baseline="0" dirty="0" smtClean="0"/>
              <a:t>ACTIVE</a:t>
            </a:r>
            <a:r>
              <a:rPr lang="ru-RU" baseline="0" dirty="0" smtClean="0"/>
              <a:t> – это отчет, </a:t>
            </a:r>
            <a:r>
              <a:rPr lang="ru-RU" baseline="0" dirty="0" err="1" smtClean="0"/>
              <a:t>гуи</a:t>
            </a:r>
            <a:r>
              <a:rPr lang="ru-RU" baseline="0" dirty="0" smtClean="0"/>
              <a:t> которого </a:t>
            </a:r>
            <a:r>
              <a:rPr lang="ru-RU" baseline="0" dirty="0" err="1" smtClean="0"/>
              <a:t>отрисовывается</a:t>
            </a:r>
            <a:r>
              <a:rPr lang="ru-RU" baseline="0" dirty="0" smtClean="0"/>
              <a:t> с помощью </a:t>
            </a:r>
            <a:r>
              <a:rPr lang="ru-RU" baseline="0" dirty="0" err="1" smtClean="0"/>
              <a:t>джаваскрипта</a:t>
            </a:r>
            <a:r>
              <a:rPr lang="ru-RU" baseline="0" dirty="0" smtClean="0"/>
              <a:t>. Чуть позже мы посмотрим на такой </a:t>
            </a:r>
            <a:r>
              <a:rPr lang="en-US" baseline="0" dirty="0" smtClean="0"/>
              <a:t>ACTIVE </a:t>
            </a:r>
            <a:r>
              <a:rPr lang="ru-RU" baseline="0" dirty="0" smtClean="0"/>
              <a:t>отчет, называется </a:t>
            </a:r>
            <a:r>
              <a:rPr lang="en-US" baseline="0" dirty="0" smtClean="0"/>
              <a:t>PERF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Что касается </a:t>
            </a:r>
            <a:r>
              <a:rPr lang="en-US" baseline="0" dirty="0" smtClean="0"/>
              <a:t>RTSM</a:t>
            </a:r>
            <a:r>
              <a:rPr lang="ru-RU" baseline="0" dirty="0" smtClean="0"/>
              <a:t> отчета, то если не указывать конкретный номер запуска через параметр </a:t>
            </a:r>
            <a:r>
              <a:rPr lang="en-US" baseline="0" dirty="0" err="1" smtClean="0"/>
              <a:t>sql_exec_id</a:t>
            </a:r>
            <a:r>
              <a:rPr lang="ru-RU" baseline="0" dirty="0" smtClean="0"/>
              <a:t>, то отчет будет построен по последнему запуску.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А так выглядит отчет. Он содержит основную инфу о работе запроса касаемо </a:t>
            </a:r>
            <a:r>
              <a:rPr lang="en-US" baseline="0" dirty="0" smtClean="0"/>
              <a:t>CPU</a:t>
            </a:r>
            <a:r>
              <a:rPr lang="ru-RU" baseline="0" dirty="0" smtClean="0"/>
              <a:t> и </a:t>
            </a:r>
            <a:r>
              <a:rPr lang="en-US" baseline="0" dirty="0" smtClean="0"/>
              <a:t>ELAPSED TIME</a:t>
            </a:r>
            <a:r>
              <a:rPr lang="ru-RU" baseline="0" dirty="0" smtClean="0"/>
              <a:t>, объем ввод-вывода, </a:t>
            </a:r>
            <a:r>
              <a:rPr lang="ru-RU" baseline="0" dirty="0" err="1" smtClean="0"/>
              <a:t>бинды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Далее мы видим план выполнения, к сожалению без предикатов доступа. Из-за чего зачастую невозможно по нему сказать правильные ли выбраны пути доступа к данным. Все-таки предикаты решают.</a:t>
            </a:r>
          </a:p>
          <a:p>
            <a:r>
              <a:rPr lang="ru-RU" baseline="0" dirty="0" smtClean="0"/>
              <a:t>Удобство этого отчета заключается в том, что в поле </a:t>
            </a:r>
            <a:r>
              <a:rPr lang="en-US" baseline="0" dirty="0" smtClean="0"/>
              <a:t>Active Period </a:t>
            </a:r>
            <a:r>
              <a:rPr lang="ru-RU" baseline="0" dirty="0" smtClean="0"/>
              <a:t>видно на какой строке плана выполнения потрачено максимальное количество времени. Количество </a:t>
            </a:r>
            <a:r>
              <a:rPr lang="en-US" baseline="0" dirty="0" smtClean="0"/>
              <a:t>IO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реквестов</a:t>
            </a:r>
            <a:r>
              <a:rPr lang="ru-RU" baseline="0" dirty="0" smtClean="0"/>
              <a:t> тому подтверждение.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Вообще вся доступная в отчете информация хранится в 2х представлениях монитора – </a:t>
            </a:r>
            <a:r>
              <a:rPr lang="en-US" baseline="0" dirty="0" err="1" smtClean="0"/>
              <a:t>v$sql_monitor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v$sql_plan_monitor</a:t>
            </a:r>
            <a:r>
              <a:rPr lang="ru-RU" baseline="0" dirty="0" smtClean="0"/>
              <a:t>. То есть при желании можно получить также же данные, что и в отчете.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инструмент –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SQLTXPLAIN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как его часто называют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SQLT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Классический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 сбора статистики и диагностики производительности </a:t>
            </a:r>
            <a:r>
              <a:rPr lang="ru-RU" baseline="0" dirty="0" smtClean="0"/>
              <a:t>СУБД и отдельных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выражений.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Появился в </a:t>
            </a:r>
            <a:r>
              <a:rPr lang="en-US" baseline="0" dirty="0" smtClean="0"/>
              <a:t>Oracle 8.1</a:t>
            </a:r>
            <a:r>
              <a:rPr lang="ru-RU" baseline="0" dirty="0" smtClean="0"/>
              <a:t> и представляет собой набор скриптов и процедур для регулярного сбора информации о работе СУБД. </a:t>
            </a:r>
            <a:r>
              <a:rPr lang="en-US" baseline="0" dirty="0" smtClean="0"/>
              <a:t>STATSPACK</a:t>
            </a:r>
            <a:r>
              <a:rPr lang="ru-RU" baseline="0" dirty="0" smtClean="0"/>
              <a:t> не является предустановленной утилитой и нуждается в ручной установке. В процессе установки будет создан новый пользователь </a:t>
            </a:r>
            <a:r>
              <a:rPr lang="en-US" baseline="0" dirty="0" smtClean="0"/>
              <a:t>PERTSTAT</a:t>
            </a:r>
            <a:r>
              <a:rPr lang="ru-RU" baseline="0" dirty="0" smtClean="0"/>
              <a:t>, 71 системная таблица с префиксом </a:t>
            </a:r>
            <a:r>
              <a:rPr lang="en-US" baseline="0" dirty="0" smtClean="0"/>
              <a:t>STATS$</a:t>
            </a:r>
            <a:r>
              <a:rPr lang="ru-RU" baseline="0" dirty="0" smtClean="0"/>
              <a:t>, а также процедура </a:t>
            </a:r>
            <a:r>
              <a:rPr lang="en-US" baseline="0" dirty="0" smtClean="0"/>
              <a:t>SNAP</a:t>
            </a:r>
            <a:r>
              <a:rPr lang="ru-RU" baseline="0" dirty="0" smtClean="0"/>
              <a:t>, которая собственно и формирует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называемый снимок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При сборе статистики во внутренние таблицы </a:t>
            </a:r>
            <a:r>
              <a:rPr lang="en-US" baseline="0" dirty="0" err="1" smtClean="0"/>
              <a:t>STATSPACK’a</a:t>
            </a:r>
            <a:r>
              <a:rPr lang="ru-RU" baseline="0" dirty="0" smtClean="0"/>
              <a:t> попадает информация о работе сессий, событиях ожидания, блокировках и защелках, использовании памяти, системных параметрах, статистика выполнения отдельных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выражения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. Набор данных конечно не такой всеобъемлющий как у </a:t>
            </a:r>
            <a:r>
              <a:rPr lang="en-US" baseline="0" dirty="0" smtClean="0"/>
              <a:t>AWR</a:t>
            </a:r>
            <a:r>
              <a:rPr lang="ru-RU" baseline="0" dirty="0" smtClean="0"/>
              <a:t>, но все же может быть использован при анализе проблем с производительностью.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6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SQLT – HTML</a:t>
            </a:r>
            <a:r>
              <a:rPr lang="ru-RU" baseline="0" dirty="0" smtClean="0"/>
              <a:t> отчет, призванный собрать воедино всю необходимую для оптимизации запроса информацию. Отчет содержит статистику объектов, метаданные объектов, параметры инициализации, связанные с оптимизатором, и практически любую информацию, которую пользователь базы данных хотел бы знать при настройке SQL-оператора.</a:t>
            </a:r>
          </a:p>
          <a:p>
            <a:r>
              <a:rPr lang="ru-RU" baseline="0" dirty="0" smtClean="0"/>
              <a:t>Прелесть отчета в том, что помимо всеобъемлющей информации он понимает какие лицензированные пакеты включены в БД и добавляет в отчет информацию от </a:t>
            </a:r>
            <a:r>
              <a:rPr lang="ru-RU" baseline="0" dirty="0" err="1" smtClean="0"/>
              <a:t>фич</a:t>
            </a:r>
            <a:r>
              <a:rPr lang="ru-RU" baseline="0" dirty="0" smtClean="0"/>
              <a:t> пакетов. Например, у вас куплен  </a:t>
            </a:r>
            <a:r>
              <a:rPr lang="en-US" baseline="0" dirty="0" smtClean="0"/>
              <a:t>Tuning </a:t>
            </a:r>
            <a:r>
              <a:rPr lang="ru-RU" baseline="0" dirty="0" smtClean="0"/>
              <a:t>пакет, значит отчет будет тащить информацию из всевозможных источников типа реал-тайма. Есть только тюнинг? Отлично, значит добавит инфу из </a:t>
            </a:r>
            <a:r>
              <a:rPr lang="en-US" baseline="0" dirty="0" smtClean="0"/>
              <a:t>ADDM</a:t>
            </a:r>
            <a:r>
              <a:rPr lang="ru-RU" baseline="0" dirty="0" smtClean="0"/>
              <a:t> и </a:t>
            </a:r>
            <a:r>
              <a:rPr lang="en-US" baseline="0" dirty="0" smtClean="0"/>
              <a:t>ASH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en-US" baseline="0" dirty="0" smtClean="0"/>
              <a:t>SQLT</a:t>
            </a:r>
            <a:r>
              <a:rPr lang="ru-RU" baseline="0" dirty="0" smtClean="0"/>
              <a:t>  не является предустановленным инструментом, но его можно загрузить с </a:t>
            </a:r>
            <a:r>
              <a:rPr lang="ru-RU" baseline="0" dirty="0" err="1" smtClean="0"/>
              <a:t>металинка</a:t>
            </a:r>
            <a:r>
              <a:rPr lang="ru-RU" baseline="0" dirty="0" smtClean="0"/>
              <a:t>. Он поставляется в виде </a:t>
            </a:r>
            <a:r>
              <a:rPr lang="en-US" baseline="0" dirty="0" smtClean="0"/>
              <a:t>zip </a:t>
            </a:r>
            <a:r>
              <a:rPr lang="ru-RU" baseline="0" dirty="0" smtClean="0"/>
              <a:t>архива с набором скриптов, поэтому его придется распаковать, установить и настроить. При установке будут созданы две новых схемы - </a:t>
            </a:r>
            <a:r>
              <a:rPr lang="ru-RU" baseline="0" dirty="0" err="1" smtClean="0"/>
              <a:t>sqltxplain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sqltxadmin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После установки</a:t>
            </a:r>
            <a:r>
              <a:rPr lang="ru-RU" baseline="0" dirty="0" smtClean="0"/>
              <a:t> и настройки отчета, будут созданы внутренние таблицы с префиксом </a:t>
            </a:r>
            <a:r>
              <a:rPr lang="en-US" baseline="0" dirty="0" smtClean="0"/>
              <a:t>SQLT$</a:t>
            </a:r>
            <a:r>
              <a:rPr lang="ru-RU" baseline="0" dirty="0" smtClean="0"/>
              <a:t>, а генерация отчета производиться вызовом одной функции. </a:t>
            </a:r>
            <a:r>
              <a:rPr lang="ru-RU" dirty="0" smtClean="0"/>
              <a:t>В каждый раздел отчета можно попасть, щелкнув на одной из гиперссылок. Некоторые элементы не будут иметь гиперссылок, если SQLT решил не генерировать этот раздел отчета. </a:t>
            </a:r>
          </a:p>
          <a:p>
            <a:r>
              <a:rPr lang="ru-RU" dirty="0" smtClean="0"/>
              <a:t>Например, в каком-то запросе не используются </a:t>
            </a:r>
            <a:r>
              <a:rPr lang="en-US" dirty="0" smtClean="0"/>
              <a:t>bind </a:t>
            </a:r>
            <a:r>
              <a:rPr lang="ru-RU" dirty="0" smtClean="0"/>
              <a:t>переменные, поэтому разделы </a:t>
            </a:r>
            <a:r>
              <a:rPr lang="ru-RU" dirty="0" err="1" smtClean="0"/>
              <a:t>Peeked</a:t>
            </a:r>
            <a:r>
              <a:rPr lang="ru-RU" dirty="0" smtClean="0"/>
              <a:t> </a:t>
            </a:r>
            <a:r>
              <a:rPr lang="ru-RU" dirty="0" err="1" smtClean="0"/>
              <a:t>Binds</a:t>
            </a:r>
            <a:r>
              <a:rPr lang="ru-RU" dirty="0" smtClean="0"/>
              <a:t> и </a:t>
            </a:r>
            <a:r>
              <a:rPr lang="ru-RU" dirty="0" err="1" smtClean="0"/>
              <a:t>Captured</a:t>
            </a:r>
            <a:r>
              <a:rPr lang="ru-RU" dirty="0" smtClean="0"/>
              <a:t> </a:t>
            </a:r>
            <a:r>
              <a:rPr lang="ru-RU" dirty="0" err="1" smtClean="0"/>
              <a:t>Binds</a:t>
            </a:r>
            <a:r>
              <a:rPr lang="ru-RU" dirty="0" smtClean="0"/>
              <a:t> не будут созданы.</a:t>
            </a:r>
          </a:p>
          <a:p>
            <a:r>
              <a:rPr lang="ru-RU" dirty="0" smtClean="0"/>
              <a:t>В</a:t>
            </a:r>
            <a:r>
              <a:rPr lang="ru-RU" baseline="0" dirty="0" smtClean="0"/>
              <a:t> процессе генерации отчета, </a:t>
            </a:r>
            <a:r>
              <a:rPr lang="en-US" dirty="0" smtClean="0"/>
              <a:t>SQLT</a:t>
            </a:r>
            <a:r>
              <a:rPr lang="en-US" baseline="0" dirty="0" smtClean="0"/>
              <a:t> </a:t>
            </a:r>
            <a:r>
              <a:rPr lang="ru-RU" baseline="0" dirty="0" smtClean="0"/>
              <a:t>может добавлять рекомендации, основываясь на собственных алгоритмах анализа данных отчета.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Подытоживая – </a:t>
            </a:r>
            <a:r>
              <a:rPr lang="en-US" baseline="0" dirty="0" smtClean="0"/>
              <a:t>SQLT</a:t>
            </a:r>
            <a:r>
              <a:rPr lang="ru-RU" baseline="0" dirty="0" smtClean="0"/>
              <a:t> является отличный сборником исчерпывающей информации, которая может потребовать для проведения оптимизации. Однако ,если по какой-то причине нет возможности скачать, установить данный инструмент, то можно воспользоваться</a:t>
            </a:r>
            <a:r>
              <a:rPr lang="en-US" baseline="0" dirty="0" smtClean="0"/>
              <a:t> portable </a:t>
            </a:r>
            <a:r>
              <a:rPr lang="ru-RU" baseline="0" dirty="0" smtClean="0"/>
              <a:t>версией данного инструмента, которая называется </a:t>
            </a:r>
            <a:r>
              <a:rPr lang="en-US" baseline="0" dirty="0" smtClean="0"/>
              <a:t>SQLD360</a:t>
            </a:r>
            <a:r>
              <a:rPr lang="ru-RU" baseline="0" dirty="0" smtClean="0"/>
              <a:t>.  Скачиваем с гита и запускаем локально. Отчет будет очень похож на </a:t>
            </a:r>
            <a:r>
              <a:rPr lang="en-US" baseline="0" dirty="0" smtClean="0"/>
              <a:t>SQLT.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последнее, с чем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сегодня познакомимся – это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которые дополнительно используют разработчики, но они либо не являются самостоятельными отчетами, либо не так популярны.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первая </a:t>
            </a:r>
            <a:r>
              <a:rPr lang="ru-RU" dirty="0" err="1" smtClean="0"/>
              <a:t>фича</a:t>
            </a:r>
            <a:r>
              <a:rPr lang="ru-RU" baseline="0" dirty="0" smtClean="0"/>
              <a:t> – это возможность включения расширенной статистики </a:t>
            </a:r>
            <a:r>
              <a:rPr lang="en-US" baseline="0" dirty="0" smtClean="0"/>
              <a:t>SQL</a:t>
            </a:r>
            <a:r>
              <a:rPr lang="ru-RU" baseline="0" dirty="0" smtClean="0"/>
              <a:t> запроса. Эту </a:t>
            </a:r>
            <a:r>
              <a:rPr lang="ru-RU" baseline="0" dirty="0" err="1" smtClean="0"/>
              <a:t>фичу</a:t>
            </a:r>
            <a:r>
              <a:rPr lang="ru-RU" baseline="0" dirty="0" smtClean="0"/>
              <a:t> можно использовать либо через параметр сессии </a:t>
            </a:r>
            <a:r>
              <a:rPr lang="en-US" baseline="0" dirty="0" smtClean="0"/>
              <a:t>STATISTICS_LEVEL</a:t>
            </a:r>
            <a:r>
              <a:rPr lang="ru-RU" baseline="0" dirty="0" smtClean="0"/>
              <a:t>, установив значение в </a:t>
            </a:r>
            <a:r>
              <a:rPr lang="en-US" baseline="0" dirty="0" smtClean="0"/>
              <a:t>ALL</a:t>
            </a:r>
            <a:r>
              <a:rPr lang="ru-RU" baseline="0" dirty="0" smtClean="0"/>
              <a:t>, либо через </a:t>
            </a:r>
            <a:r>
              <a:rPr lang="ru-RU" baseline="0" dirty="0" err="1" smtClean="0"/>
              <a:t>хинт</a:t>
            </a:r>
            <a:r>
              <a:rPr lang="ru-RU" baseline="0" dirty="0" smtClean="0"/>
              <a:t> </a:t>
            </a:r>
            <a:r>
              <a:rPr lang="en-US" baseline="0" dirty="0" err="1" smtClean="0"/>
              <a:t>gather_plan_statistics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Данная </a:t>
            </a:r>
            <a:r>
              <a:rPr lang="ru-RU" baseline="0" dirty="0" err="1" smtClean="0"/>
              <a:t>фича</a:t>
            </a:r>
            <a:r>
              <a:rPr lang="ru-RU" baseline="0" dirty="0" smtClean="0"/>
              <a:t> позволяет получить план выполнения запроса с актуальными значениям строк, времени выполнения, объемом произведенных чтений и используемой памяти на каждом </a:t>
            </a:r>
            <a:r>
              <a:rPr lang="en-US" baseline="0" dirty="0" err="1" smtClean="0"/>
              <a:t>rowsource</a:t>
            </a:r>
            <a:r>
              <a:rPr lang="ru-RU" baseline="0" dirty="0" smtClean="0"/>
              <a:t>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Как</a:t>
            </a:r>
            <a:r>
              <a:rPr lang="ru-RU" baseline="0" dirty="0" smtClean="0"/>
              <a:t> видно из плана запроса – добавились новые поля </a:t>
            </a:r>
            <a:r>
              <a:rPr lang="en-US" baseline="0" dirty="0" smtClean="0"/>
              <a:t>STARTS, A-ROWS, A-TIME, BUFFERS</a:t>
            </a:r>
            <a:r>
              <a:rPr lang="ru-RU" baseline="0" dirty="0" smtClean="0"/>
              <a:t> и другие. На данном примере видно, что оптимизатор ожидал получить 755 строк, но получил всего 50. Либо клиентом было </a:t>
            </a:r>
            <a:r>
              <a:rPr lang="ru-RU" baseline="0" dirty="0" err="1" smtClean="0"/>
              <a:t>зафетчено</a:t>
            </a:r>
            <a:r>
              <a:rPr lang="ru-RU" baseline="0" dirty="0" smtClean="0"/>
              <a:t> всего первые 50 строк, либо статистика на таблице неактуальна. В любом случае актуальные значения на каждом из </a:t>
            </a:r>
            <a:r>
              <a:rPr lang="en-US" baseline="0" dirty="0" err="1" smtClean="0"/>
              <a:t>rowsource</a:t>
            </a:r>
            <a:r>
              <a:rPr lang="ru-RU" baseline="0" dirty="0" smtClean="0"/>
              <a:t> помогают однозначно сказать в какой части запроса тратится большая часть ресурсов. Всю статистику выполнения запроса, собранную при использовании этой </a:t>
            </a:r>
            <a:r>
              <a:rPr lang="ru-RU" baseline="0" dirty="0" err="1" smtClean="0"/>
              <a:t>фичи</a:t>
            </a:r>
            <a:r>
              <a:rPr lang="ru-RU" baseline="0" dirty="0" smtClean="0"/>
              <a:t> можно найти в представлении </a:t>
            </a:r>
            <a:r>
              <a:rPr lang="en-US" baseline="0" dirty="0" smtClean="0"/>
              <a:t>V$SQL_PLAN_STATISTICS_ALL .</a:t>
            </a:r>
            <a:endParaRPr lang="ru-RU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--alter session set </a:t>
            </a:r>
            <a:r>
              <a:rPr lang="en-US" dirty="0" err="1" smtClean="0"/>
              <a:t>statistics_level</a:t>
            </a:r>
            <a:r>
              <a:rPr lang="en-US" dirty="0" smtClean="0"/>
              <a:t>=all;</a:t>
            </a:r>
          </a:p>
          <a:p>
            <a:endParaRPr lang="en-US" dirty="0" smtClean="0"/>
          </a:p>
          <a:p>
            <a:r>
              <a:rPr lang="en-US" dirty="0" smtClean="0"/>
              <a:t>select /*+</a:t>
            </a:r>
            <a:r>
              <a:rPr lang="en-US" dirty="0" err="1" smtClean="0"/>
              <a:t>gather_plan_statistics</a:t>
            </a:r>
            <a:r>
              <a:rPr lang="en-US" dirty="0" smtClean="0"/>
              <a:t>*/ * from </a:t>
            </a:r>
            <a:r>
              <a:rPr lang="en-US" dirty="0" err="1" smtClean="0"/>
              <a:t>dba_hist_snapshot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select * from table(</a:t>
            </a:r>
            <a:r>
              <a:rPr lang="en-US" dirty="0" err="1" smtClean="0"/>
              <a:t>dbms_xplan.display_cursor</a:t>
            </a:r>
            <a:r>
              <a:rPr lang="en-US" dirty="0" smtClean="0"/>
              <a:t>(format =&gt; '</a:t>
            </a:r>
            <a:r>
              <a:rPr lang="en-US" dirty="0" err="1" smtClean="0"/>
              <a:t>allstats</a:t>
            </a:r>
            <a:r>
              <a:rPr lang="en-US" dirty="0" smtClean="0"/>
              <a:t> last'));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Следующая</a:t>
            </a:r>
            <a:r>
              <a:rPr lang="ru-RU" baseline="0" dirty="0" smtClean="0"/>
              <a:t> </a:t>
            </a:r>
            <a:r>
              <a:rPr lang="ru-RU" dirty="0" err="1" smtClean="0"/>
              <a:t>фича</a:t>
            </a:r>
            <a:r>
              <a:rPr lang="ru-RU" baseline="0" dirty="0" smtClean="0"/>
              <a:t> – это возможность формирования отчета по использованию полей таблицы.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Отчет</a:t>
            </a:r>
            <a:r>
              <a:rPr lang="ru-RU" baseline="0" dirty="0" smtClean="0"/>
              <a:t> формируется с помощью функции </a:t>
            </a:r>
            <a:r>
              <a:rPr lang="en-US" baseline="0" dirty="0" smtClean="0"/>
              <a:t>REPORT_COL_USAGE</a:t>
            </a:r>
            <a:r>
              <a:rPr lang="ru-RU" baseline="0" dirty="0" smtClean="0"/>
              <a:t> из пакета </a:t>
            </a:r>
            <a:r>
              <a:rPr lang="en-US" baseline="0" dirty="0" smtClean="0"/>
              <a:t>DBMS_STATS</a:t>
            </a:r>
            <a:r>
              <a:rPr lang="ru-RU" baseline="0" dirty="0" smtClean="0"/>
              <a:t>. В этом отчете есть легенда с описанием типов фильтрации. Если какое-то поле таблицы не попадает в этот отчет – это означает, что данные поле используется лишь в блоке </a:t>
            </a:r>
            <a:r>
              <a:rPr lang="en-US" baseline="0" dirty="0" smtClean="0"/>
              <a:t>SELECT</a:t>
            </a:r>
            <a:r>
              <a:rPr lang="ru-RU" baseline="0" dirty="0" smtClean="0"/>
              <a:t>. Никаких </a:t>
            </a:r>
            <a:r>
              <a:rPr lang="ru-RU" baseline="0" dirty="0" err="1" smtClean="0"/>
              <a:t>джойнов</a:t>
            </a:r>
            <a:r>
              <a:rPr lang="ru-RU" baseline="0" dirty="0" smtClean="0"/>
              <a:t>, группировок или фильтраций по данному полю не производилось. Единственный минус данного отчета – он не показывает насколько часто поле используется в контексте того или иного фильтра. Поэтому я рекомендую использовать запрос на основе таблицы </a:t>
            </a:r>
            <a:r>
              <a:rPr lang="en-US" baseline="0" dirty="0" smtClean="0"/>
              <a:t>SYS.COL_USAGE$</a:t>
            </a:r>
            <a:r>
              <a:rPr lang="ru-RU" baseline="0" dirty="0" smtClean="0"/>
              <a:t>. В данном таблице содержится та же самая информация, что и в отчете, но с количеством использований.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Данный функционал отлично подходит для решения задачи индексирования таблицы. Проанализировав </a:t>
            </a:r>
            <a:r>
              <a:rPr lang="en-US" baseline="0" dirty="0" smtClean="0"/>
              <a:t>COL_USAGE</a:t>
            </a:r>
            <a:r>
              <a:rPr lang="ru-RU" baseline="0" dirty="0" smtClean="0"/>
              <a:t>, можно понять по каким полям чаще всего происходит доступ к данным и следовательно, повесить на них индекс.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select o.name, c.name, u.* from </a:t>
            </a:r>
            <a:r>
              <a:rPr lang="en-US" dirty="0" err="1" smtClean="0"/>
              <a:t>sys.col_usage</a:t>
            </a:r>
            <a:r>
              <a:rPr lang="en-US" dirty="0" smtClean="0"/>
              <a:t>$ u, sys.obj$ o, </a:t>
            </a:r>
            <a:r>
              <a:rPr lang="en-US" dirty="0" err="1" smtClean="0"/>
              <a:t>sys.col</a:t>
            </a:r>
            <a:r>
              <a:rPr lang="en-US" dirty="0" smtClean="0"/>
              <a:t>$ c </a:t>
            </a:r>
          </a:p>
          <a:p>
            <a:r>
              <a:rPr lang="en-US" dirty="0" smtClean="0"/>
              <a:t>where u.obj# = o.obj# and c.obj# = o.obj# and </a:t>
            </a:r>
            <a:r>
              <a:rPr lang="en-US" dirty="0" err="1" smtClean="0"/>
              <a:t>u.intcol</a:t>
            </a:r>
            <a:r>
              <a:rPr lang="en-US" dirty="0" smtClean="0"/>
              <a:t># = </a:t>
            </a:r>
            <a:r>
              <a:rPr lang="en-US" dirty="0" err="1" smtClean="0"/>
              <a:t>c.intcol</a:t>
            </a:r>
            <a:r>
              <a:rPr lang="en-US" dirty="0" smtClean="0"/>
              <a:t>#</a:t>
            </a:r>
          </a:p>
          <a:p>
            <a:r>
              <a:rPr lang="en-US" dirty="0" smtClean="0"/>
              <a:t>    and o.name = 'TREPGL152_UBRR_CHECK';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Следующая</a:t>
            </a:r>
            <a:r>
              <a:rPr lang="ru-RU" baseline="0" dirty="0" smtClean="0"/>
              <a:t> </a:t>
            </a:r>
            <a:r>
              <a:rPr lang="ru-RU" dirty="0" err="1" smtClean="0"/>
              <a:t>фича</a:t>
            </a:r>
            <a:r>
              <a:rPr lang="ru-RU" baseline="0" dirty="0" smtClean="0"/>
              <a:t> – это возможность формирования отчета об используемых в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выражении </a:t>
            </a:r>
            <a:r>
              <a:rPr lang="ru-RU" baseline="0" dirty="0" err="1" smtClean="0"/>
              <a:t>хинтах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Начиная с версии </a:t>
            </a:r>
            <a:r>
              <a:rPr lang="en-US" baseline="0" dirty="0" smtClean="0"/>
              <a:t>Oracle 19c </a:t>
            </a:r>
            <a:r>
              <a:rPr lang="ru-RU" baseline="0" dirty="0" smtClean="0"/>
              <a:t>появилась возможность достоверно сказать почему был проигнорирован тот или иной </a:t>
            </a:r>
            <a:r>
              <a:rPr lang="ru-RU" baseline="0" dirty="0" err="1" smtClean="0"/>
              <a:t>хинт</a:t>
            </a:r>
            <a:r>
              <a:rPr lang="ru-RU" baseline="0" dirty="0" smtClean="0"/>
              <a:t> в запросе.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 usage</a:t>
            </a:r>
            <a:r>
              <a:rPr lang="en-US" baseline="0" dirty="0" smtClean="0"/>
              <a:t> report </a:t>
            </a:r>
            <a:r>
              <a:rPr lang="ru-RU" baseline="0" dirty="0" smtClean="0"/>
              <a:t>является частью плана выполнения и доступен через пакет </a:t>
            </a:r>
            <a:r>
              <a:rPr lang="en-US" baseline="0" dirty="0" err="1" smtClean="0"/>
              <a:t>dbms_xplan</a:t>
            </a:r>
            <a:r>
              <a:rPr lang="ru-RU" baseline="0" dirty="0" smtClean="0"/>
              <a:t>. Для его получения достаточно выполнить запрос с </a:t>
            </a:r>
            <a:r>
              <a:rPr lang="ru-RU" baseline="0" dirty="0" err="1" smtClean="0"/>
              <a:t>хинтами</a:t>
            </a:r>
            <a:r>
              <a:rPr lang="ru-RU" baseline="0" dirty="0" smtClean="0"/>
              <a:t> и сформировать план выполнения, указав в качестве формата </a:t>
            </a:r>
            <a:r>
              <a:rPr lang="en-US" baseline="0" dirty="0" err="1" smtClean="0"/>
              <a:t>hint_report</a:t>
            </a:r>
            <a:r>
              <a:rPr lang="ru-RU" baseline="0" dirty="0" smtClean="0"/>
              <a:t>. В полученном отчете будет раздел </a:t>
            </a:r>
            <a:r>
              <a:rPr lang="en-US" baseline="0" dirty="0" smtClean="0"/>
              <a:t>Hint report</a:t>
            </a:r>
            <a:r>
              <a:rPr lang="ru-RU" baseline="0" dirty="0" smtClean="0"/>
              <a:t>, где будет указано по какой причине был проигнорирован </a:t>
            </a:r>
            <a:r>
              <a:rPr lang="ru-RU" baseline="0" dirty="0" err="1" smtClean="0"/>
              <a:t>хинт</a:t>
            </a:r>
            <a:r>
              <a:rPr lang="ru-RU" baseline="0" dirty="0" smtClean="0"/>
              <a:t>. </a:t>
            </a:r>
          </a:p>
          <a:p>
            <a:r>
              <a:rPr lang="ru-RU" baseline="0" dirty="0" smtClean="0"/>
              <a:t>В примере на слайде указано, что в запросе всего 1 </a:t>
            </a:r>
            <a:r>
              <a:rPr lang="ru-RU" baseline="0" dirty="0" err="1" smtClean="0"/>
              <a:t>хинт</a:t>
            </a:r>
            <a:r>
              <a:rPr lang="ru-RU" baseline="0" dirty="0" smtClean="0"/>
              <a:t> и тот помечен как </a:t>
            </a:r>
            <a:r>
              <a:rPr lang="en-US" baseline="0" dirty="0" smtClean="0"/>
              <a:t>Unused</a:t>
            </a:r>
            <a:r>
              <a:rPr lang="ru-RU" baseline="0" dirty="0" smtClean="0"/>
              <a:t>. Спускаясь в самый низ можно увидеть подсказку </a:t>
            </a:r>
            <a:r>
              <a:rPr lang="en-US" baseline="0" dirty="0" smtClean="0"/>
              <a:t>- </a:t>
            </a:r>
            <a:r>
              <a:rPr lang="ru-RU" baseline="0" dirty="0" err="1" smtClean="0"/>
              <a:t>хинт</a:t>
            </a:r>
            <a:r>
              <a:rPr lang="ru-RU" baseline="0" dirty="0" smtClean="0"/>
              <a:t> был проигнорирован, так как индекса, указанного в </a:t>
            </a:r>
            <a:r>
              <a:rPr lang="ru-RU" baseline="0" dirty="0" err="1" smtClean="0"/>
              <a:t>хинте</a:t>
            </a:r>
            <a:r>
              <a:rPr lang="ru-RU" baseline="0" dirty="0" smtClean="0"/>
              <a:t> не существует.</a:t>
            </a:r>
            <a:endParaRPr lang="en-US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Собственно простой, незамысловатый, но как мне кажется достаточно полезный инструмент.</a:t>
            </a:r>
          </a:p>
          <a:p>
            <a:endParaRPr lang="en-US" baseline="0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 * from table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dbms_xplan.display_cursor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(format=&gt;'HINT_REPORT'));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Следующие</a:t>
            </a:r>
            <a:r>
              <a:rPr lang="ru-RU" baseline="0" dirty="0" smtClean="0"/>
              <a:t> три </a:t>
            </a:r>
            <a:r>
              <a:rPr lang="ru-RU" dirty="0" err="1" smtClean="0"/>
              <a:t>фичи</a:t>
            </a:r>
            <a:r>
              <a:rPr lang="ru-RU" baseline="0" dirty="0" smtClean="0"/>
              <a:t> – </a:t>
            </a:r>
            <a:r>
              <a:rPr lang="en-US" baseline="0" dirty="0" smtClean="0"/>
              <a:t>RDA, OSW, LTOM. </a:t>
            </a:r>
            <a:r>
              <a:rPr lang="ru-RU" baseline="0" dirty="0" smtClean="0"/>
              <a:t>Это инструменты глубокой диагностики.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RDA </a:t>
            </a:r>
            <a:r>
              <a:rPr lang="ru-RU" baseline="0" dirty="0" smtClean="0"/>
              <a:t>или </a:t>
            </a:r>
            <a:r>
              <a:rPr lang="en-US" baseline="0" dirty="0" smtClean="0"/>
              <a:t>Remote diagnostics Agent</a:t>
            </a:r>
            <a:r>
              <a:rPr lang="ru-RU" baseline="0" dirty="0" smtClean="0"/>
              <a:t> 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инструмент, используемый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сбора и анализа базы данных</a:t>
            </a:r>
            <a:r>
              <a:rPr lang="ru-RU" baseline="0" dirty="0" smtClean="0"/>
              <a:t>. Представляет собой </a:t>
            </a:r>
            <a:r>
              <a:rPr lang="en-US" baseline="0" dirty="0" err="1" smtClean="0"/>
              <a:t>perl</a:t>
            </a:r>
            <a:r>
              <a:rPr lang="en-US" baseline="0" dirty="0" smtClean="0"/>
              <a:t> </a:t>
            </a:r>
            <a:r>
              <a:rPr lang="ru-RU" baseline="0" dirty="0" smtClean="0"/>
              <a:t>скрипт, запускаемый из командной строки. Результатом выполнения скрипта является большой исчерпывающий отчет в формате </a:t>
            </a:r>
            <a:r>
              <a:rPr lang="en-US" baseline="0" dirty="0" smtClean="0"/>
              <a:t>HTML</a:t>
            </a:r>
            <a:r>
              <a:rPr lang="ru-RU" baseline="0" dirty="0" smtClean="0"/>
              <a:t>, размером </a:t>
            </a:r>
            <a:r>
              <a:rPr lang="en-US" baseline="0" dirty="0" smtClean="0"/>
              <a:t>~</a:t>
            </a:r>
            <a:r>
              <a:rPr lang="ru-RU" baseline="0" dirty="0" smtClean="0"/>
              <a:t>150 Мб. </a:t>
            </a:r>
            <a:r>
              <a:rPr lang="en-US" baseline="0" dirty="0" smtClean="0"/>
              <a:t>Oracle </a:t>
            </a:r>
            <a:r>
              <a:rPr lang="ru-RU" baseline="0" dirty="0" smtClean="0"/>
              <a:t>требует </a:t>
            </a:r>
            <a:r>
              <a:rPr lang="en-US" baseline="0" dirty="0" smtClean="0"/>
              <a:t>RDA </a:t>
            </a:r>
            <a:r>
              <a:rPr lang="ru-RU" baseline="0" dirty="0" smtClean="0"/>
              <a:t>отчет при заведении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запроса на обслуживание (</a:t>
            </a:r>
            <a:r>
              <a:rPr lang="en-US" baseline="0" dirty="0" smtClean="0"/>
              <a:t>SR</a:t>
            </a:r>
            <a:r>
              <a:rPr lang="ru-RU" baseline="0" dirty="0" smtClean="0"/>
              <a:t>) на сайте </a:t>
            </a:r>
            <a:r>
              <a:rPr lang="ru-RU" baseline="0" dirty="0" err="1" smtClean="0"/>
              <a:t>саппорта</a:t>
            </a:r>
            <a:r>
              <a:rPr lang="ru-RU" baseline="0" dirty="0" smtClean="0"/>
              <a:t> (</a:t>
            </a:r>
            <a:r>
              <a:rPr lang="en-US" baseline="0" dirty="0" smtClean="0"/>
              <a:t>MOS</a:t>
            </a:r>
            <a:r>
              <a:rPr lang="ru-RU" baseline="0" dirty="0" smtClean="0"/>
              <a:t>). По формату </a:t>
            </a:r>
            <a:r>
              <a:rPr lang="en-US" baseline="0" dirty="0" smtClean="0"/>
              <a:t>RDA </a:t>
            </a:r>
            <a:r>
              <a:rPr lang="ru-RU" baseline="0" dirty="0" smtClean="0"/>
              <a:t>чем-то похож на </a:t>
            </a:r>
            <a:r>
              <a:rPr lang="en-US" baseline="0" dirty="0" smtClean="0"/>
              <a:t>AWR</a:t>
            </a:r>
            <a:r>
              <a:rPr lang="ru-RU" baseline="0" dirty="0" smtClean="0"/>
              <a:t> только гораздо обширнее. В нем содержится информация о внутренних структура, работе Оси и прочее </a:t>
            </a:r>
            <a:r>
              <a:rPr lang="ru-RU" baseline="0" dirty="0" err="1" smtClean="0"/>
              <a:t>прочее</a:t>
            </a:r>
            <a:r>
              <a:rPr lang="ru-RU" baseline="0" dirty="0" smtClean="0"/>
              <a:t>.</a:t>
            </a:r>
          </a:p>
          <a:p>
            <a:endParaRPr lang="ru-RU" baseline="0" dirty="0" smtClean="0"/>
          </a:p>
          <a:p>
            <a:r>
              <a:rPr lang="en-US" baseline="0" dirty="0" smtClean="0"/>
              <a:t>OSW </a:t>
            </a:r>
            <a:r>
              <a:rPr lang="ru-RU" baseline="0" dirty="0" smtClean="0"/>
              <a:t>или </a:t>
            </a:r>
            <a:r>
              <a:rPr lang="en-US" baseline="0" dirty="0" smtClean="0"/>
              <a:t>Operating System Watcher – </a:t>
            </a:r>
            <a:r>
              <a:rPr lang="ru-RU" baseline="0" dirty="0" smtClean="0"/>
              <a:t>инструмент сбора метрик операционной системы и сети, которые можно использовать для диагностики проблем производительности. </a:t>
            </a:r>
            <a:r>
              <a:rPr lang="en-US" baseline="0" dirty="0" smtClean="0"/>
              <a:t>Watcher</a:t>
            </a:r>
            <a:r>
              <a:rPr lang="ru-RU" baseline="0" dirty="0" smtClean="0"/>
              <a:t> работает как набор фоновых процессов на сервере и регулярно собирает данные, вызывая такие UNIX-утилиты, как </a:t>
            </a:r>
            <a:r>
              <a:rPr lang="ru-RU" baseline="0" dirty="0" err="1" smtClean="0"/>
              <a:t>vmstat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netstat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iostat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top</a:t>
            </a:r>
            <a:r>
              <a:rPr lang="ru-RU" baseline="0" dirty="0" smtClean="0"/>
              <a:t> и др.</a:t>
            </a:r>
            <a:endParaRPr lang="en-US" baseline="0" dirty="0" smtClean="0"/>
          </a:p>
          <a:p>
            <a:r>
              <a:rPr lang="ru-RU" baseline="0" dirty="0" smtClean="0"/>
              <a:t>С помощью анализатора OSW можно получить информацию о замедлениях, зависаниях системы и других проблемах производительности, а также построить график данных, собранных с помощью </a:t>
            </a:r>
            <a:r>
              <a:rPr lang="en-US" baseline="0" dirty="0" smtClean="0"/>
              <a:t>UNIX</a:t>
            </a:r>
            <a:r>
              <a:rPr lang="ru-RU" baseline="0" dirty="0" smtClean="0"/>
              <a:t>-команд.</a:t>
            </a:r>
          </a:p>
          <a:p>
            <a:endParaRPr lang="ru-RU" baseline="0" dirty="0" smtClean="0"/>
          </a:p>
          <a:p>
            <a:r>
              <a:rPr lang="en-US" sz="1200" b="0" dirty="0" smtClean="0"/>
              <a:t>LTOM</a:t>
            </a:r>
            <a:r>
              <a:rPr lang="ru-RU" sz="1200" b="0" dirty="0" smtClean="0"/>
              <a:t> или </a:t>
            </a:r>
            <a:r>
              <a:rPr lang="en-US" sz="1200" b="0" dirty="0" smtClean="0"/>
              <a:t>Lightweight Transaction </a:t>
            </a:r>
            <a:r>
              <a:rPr lang="en-US" sz="1200" b="0" dirty="0" err="1" smtClean="0"/>
              <a:t>OnBoard</a:t>
            </a:r>
            <a:r>
              <a:rPr lang="en-US" sz="1200" b="0" dirty="0" smtClean="0"/>
              <a:t> Monitor</a:t>
            </a:r>
            <a:r>
              <a:rPr lang="ru-RU" sz="1200" b="0" dirty="0" smtClean="0"/>
              <a:t> – </a:t>
            </a:r>
            <a:r>
              <a:rPr lang="ru-RU" sz="1200" b="0" dirty="0" err="1" smtClean="0"/>
              <a:t>проактивная</a:t>
            </a:r>
            <a:r>
              <a:rPr lang="ru-RU" sz="1200" b="0" baseline="0" dirty="0" smtClean="0"/>
              <a:t> диагностическая </a:t>
            </a:r>
            <a:r>
              <a:rPr lang="en-US" sz="1200" b="0" baseline="0" dirty="0" smtClean="0"/>
              <a:t>Java-</a:t>
            </a:r>
            <a:r>
              <a:rPr lang="ru-RU" sz="1200" b="0" baseline="0" dirty="0" smtClean="0"/>
              <a:t>утилита, обеспечивающая обнаружение проблем в реальном времени, а также сбор статистических данных о производительности.</a:t>
            </a:r>
            <a:r>
              <a:rPr lang="en-US" sz="1200" b="0" baseline="0" dirty="0" smtClean="0"/>
              <a:t> LTOM</a:t>
            </a:r>
            <a:r>
              <a:rPr lang="ru-RU" sz="1200" b="0" baseline="0" dirty="0" smtClean="0"/>
              <a:t> тесто интегрирован с </a:t>
            </a:r>
            <a:r>
              <a:rPr lang="ru-RU" sz="1200" b="0" baseline="0" dirty="0" err="1" smtClean="0"/>
              <a:t>операционкой</a:t>
            </a:r>
            <a:r>
              <a:rPr lang="ru-RU" sz="1200" b="0" baseline="0" dirty="0" smtClean="0"/>
              <a:t> хоста и предоставляет решение по обнаружению и сбору файлов трассировки проблем производительности для уменьшения времени простоя. Помимо этого </a:t>
            </a:r>
            <a:r>
              <a:rPr lang="en-US" sz="1200" b="0" baseline="0" dirty="0" smtClean="0"/>
              <a:t>LTOM</a:t>
            </a:r>
            <a:r>
              <a:rPr lang="ru-RU" sz="1200" b="0" baseline="0" dirty="0" smtClean="0"/>
              <a:t> производит сбор метрик памяти, умеет идентифицировать сессии по утилизации ресурсов </a:t>
            </a:r>
            <a:r>
              <a:rPr lang="en-US" sz="1200" b="0" baseline="0" dirty="0" smtClean="0"/>
              <a:t>CPU</a:t>
            </a:r>
            <a:r>
              <a:rPr lang="ru-RU" sz="1200" b="0" baseline="0" dirty="0" smtClean="0"/>
              <a:t>, времени работы БД, используемой памяти процесса и </a:t>
            </a:r>
            <a:r>
              <a:rPr lang="ru-RU" sz="1200" b="0" baseline="0" dirty="0" err="1" smtClean="0"/>
              <a:t>тд</a:t>
            </a:r>
            <a:r>
              <a:rPr lang="ru-RU" sz="1200" b="0" baseline="0" dirty="0" smtClean="0"/>
              <a:t>.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Помимо захвата снимков </a:t>
            </a:r>
            <a:r>
              <a:rPr lang="en-US" baseline="0" dirty="0" smtClean="0"/>
              <a:t>STATSPACK</a:t>
            </a:r>
            <a:r>
              <a:rPr lang="ru-RU" baseline="0" dirty="0" smtClean="0"/>
              <a:t> позволяет конфигурировать уровень захвата статистики. Позволяет создавать так называемые базовые метрики – это эталонные показатели работы СУБД, отклонение от которых будет считаться аномалией работы.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Ну и конечно же </a:t>
            </a:r>
            <a:r>
              <a:rPr lang="en-US" baseline="0" dirty="0" smtClean="0"/>
              <a:t>STATSPACK</a:t>
            </a:r>
            <a:r>
              <a:rPr lang="ru-RU" baseline="0" dirty="0" smtClean="0"/>
              <a:t> позволяет сформировать отчет по захваченным данным. Стоит понимать, что на объем данных в итоговом отчете помимо </a:t>
            </a:r>
            <a:r>
              <a:rPr lang="en-US" baseline="0" dirty="0" smtClean="0"/>
              <a:t>snapshot level </a:t>
            </a:r>
            <a:r>
              <a:rPr lang="ru-RU" baseline="0" dirty="0" smtClean="0"/>
              <a:t>влияет еще параметр </a:t>
            </a:r>
            <a:r>
              <a:rPr lang="ru-RU" baseline="0" dirty="0" err="1" smtClean="0"/>
              <a:t>инстанса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timed_statistics</a:t>
            </a:r>
            <a:r>
              <a:rPr lang="ru-RU" baseline="0" dirty="0" smtClean="0"/>
              <a:t>. Установленное значение в </a:t>
            </a:r>
            <a:r>
              <a:rPr lang="en-US" baseline="0" dirty="0" smtClean="0"/>
              <a:t>true</a:t>
            </a:r>
            <a:r>
              <a:rPr lang="ru-RU" baseline="0" dirty="0" smtClean="0"/>
              <a:t> позволит в отчет добавить временную модель работы СУБД.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6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 smtClean="0"/>
              <a:t>Следующая утилита – </a:t>
            </a:r>
            <a:r>
              <a:rPr lang="en-US" b="0" baseline="0" dirty="0" smtClean="0"/>
              <a:t>performance report.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комплексный </a:t>
            </a:r>
            <a:r>
              <a:rPr lang="en-US" b="0" baseline="0" dirty="0" smtClean="0"/>
              <a:t>HTML</a:t>
            </a:r>
            <a:r>
              <a:rPr lang="ru-RU" b="0" baseline="0" dirty="0" smtClean="0"/>
              <a:t> отчет о текущем состоянии СУБД в целом, сессии в частности или конкретного </a:t>
            </a:r>
            <a:r>
              <a:rPr lang="en-US" b="0" baseline="0" dirty="0" smtClean="0"/>
              <a:t>SQL</a:t>
            </a:r>
            <a:r>
              <a:rPr lang="ru-RU" b="0" baseline="0" dirty="0" smtClean="0"/>
              <a:t> выражения. Функционал доступен начиная с версии 12с через пакет </a:t>
            </a:r>
            <a:r>
              <a:rPr lang="en-US" b="0" baseline="0" dirty="0" smtClean="0"/>
              <a:t>DBMS_PERF</a:t>
            </a:r>
            <a:r>
              <a:rPr lang="ru-RU" b="0" baseline="0" dirty="0" smtClean="0"/>
              <a:t> при одном условии, что браузер можно подключить к </a:t>
            </a:r>
            <a:r>
              <a:rPr lang="en-US" b="0" baseline="0" dirty="0" smtClean="0"/>
              <a:t>OTN</a:t>
            </a:r>
            <a:r>
              <a:rPr lang="ru-RU" b="0" baseline="0" dirty="0" smtClean="0"/>
              <a:t> для загрузки </a:t>
            </a:r>
            <a:r>
              <a:rPr lang="en-US" b="0" baseline="0" dirty="0" smtClean="0"/>
              <a:t>UI</a:t>
            </a:r>
            <a:r>
              <a:rPr lang="ru-RU" b="0" baseline="0" dirty="0" smtClean="0"/>
              <a:t> кода. Дело в том, что в хедере отчета есть ссылки на скриптовые файлы, которые </a:t>
            </a:r>
            <a:r>
              <a:rPr lang="ru-RU" b="0" baseline="0" dirty="0" err="1" smtClean="0"/>
              <a:t>отрисовывают</a:t>
            </a:r>
            <a:r>
              <a:rPr lang="ru-RU" b="0" baseline="0" dirty="0" smtClean="0"/>
              <a:t> контент и их нужно либо скачивать локально, либо иметь доступ к </a:t>
            </a:r>
            <a:r>
              <a:rPr lang="en-US" b="0" baseline="0" dirty="0" smtClean="0"/>
              <a:t>OTN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 Technology Network</a:t>
            </a:r>
            <a:r>
              <a:rPr lang="en-US" b="0" baseline="0" dirty="0" smtClean="0"/>
              <a:t>)</a:t>
            </a:r>
            <a:r>
              <a:rPr lang="ru-RU" b="0" baseline="0" dirty="0" smtClean="0"/>
              <a:t>.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Отчет также доступен из </a:t>
            </a:r>
            <a:r>
              <a:rPr lang="en-US" b="0" baseline="0" dirty="0" smtClean="0"/>
              <a:t>Enterprise </a:t>
            </a:r>
            <a:r>
              <a:rPr lang="en-US" b="0" baseline="0" dirty="0" err="1" smtClean="0"/>
              <a:t>Manager’a</a:t>
            </a:r>
            <a:r>
              <a:rPr lang="ru-RU" b="0" baseline="0" dirty="0" smtClean="0"/>
              <a:t>.</a:t>
            </a:r>
            <a:endParaRPr lang="en-US" b="0" baseline="0" dirty="0" smtClean="0"/>
          </a:p>
          <a:p>
            <a:endParaRPr lang="ru-RU" b="0" baseline="0" dirty="0" smtClean="0"/>
          </a:p>
          <a:p>
            <a:r>
              <a:rPr lang="ru-RU" b="0" baseline="0" dirty="0" smtClean="0"/>
              <a:t>Визуально отчет выглядит, как показано на слайде и содержит </a:t>
            </a:r>
            <a:r>
              <a:rPr lang="en-US" b="0" baseline="0" dirty="0" smtClean="0"/>
              <a:t>Real</a:t>
            </a:r>
            <a:r>
              <a:rPr lang="ru-RU" b="0" baseline="0" dirty="0" smtClean="0"/>
              <a:t>-</a:t>
            </a:r>
            <a:r>
              <a:rPr lang="en-US" b="0" baseline="0" dirty="0" smtClean="0"/>
              <a:t>time</a:t>
            </a:r>
            <a:r>
              <a:rPr lang="ru-RU" b="0" baseline="0" dirty="0" smtClean="0"/>
              <a:t> информацию, поэтом отлично подходит как для решения инцидентов, так и для </a:t>
            </a:r>
            <a:r>
              <a:rPr lang="ru-RU" b="0" baseline="0" dirty="0" err="1" smtClean="0"/>
              <a:t>проактивной</a:t>
            </a:r>
            <a:r>
              <a:rPr lang="ru-RU" b="0" baseline="0" dirty="0" smtClean="0"/>
              <a:t> оптимизации.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 smtClean="0"/>
              <a:t>Последнее о чем хотелось бы рассказать – это возможность создания </a:t>
            </a:r>
            <a:r>
              <a:rPr lang="ru-RU" b="0" baseline="0" dirty="0" err="1" smtClean="0"/>
              <a:t>кастомных</a:t>
            </a:r>
            <a:r>
              <a:rPr lang="ru-RU" b="0" baseline="0" dirty="0" smtClean="0"/>
              <a:t> скриптов и отчетов.</a:t>
            </a:r>
          </a:p>
          <a:p>
            <a:endParaRPr lang="ru-RU" b="0" baseline="0" dirty="0" smtClean="0"/>
          </a:p>
          <a:p>
            <a:r>
              <a:rPr lang="ru-RU" b="0" baseline="0" dirty="0" smtClean="0"/>
              <a:t>Дело в том, что все рассмотренные сегодня инструменты, использую доступные разработчику системные таблицы и представления. Каждый из отчетов лишь преподносит их в различных разрезах. Это я все к тому, что любой график или отчет можно повторить самостоятельно, зная в какую таблицу нужно обратиться. 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 smtClean="0"/>
              <a:t>К примеру в </a:t>
            </a:r>
            <a:r>
              <a:rPr lang="en-US" b="0" baseline="0" dirty="0" smtClean="0"/>
              <a:t>TWR</a:t>
            </a:r>
            <a:r>
              <a:rPr lang="ru-RU" b="0" baseline="0" dirty="0" smtClean="0"/>
              <a:t> мы иногда пользуемся набором скриптом, обозвав его </a:t>
            </a:r>
            <a:r>
              <a:rPr lang="en-US" b="0" baseline="0" dirty="0" smtClean="0"/>
              <a:t>QRPT</a:t>
            </a:r>
            <a:r>
              <a:rPr lang="ru-RU" b="0" baseline="0" dirty="0" smtClean="0"/>
              <a:t>. Это набор </a:t>
            </a:r>
            <a:r>
              <a:rPr lang="en-US" b="0" baseline="0" dirty="0" smtClean="0"/>
              <a:t>SQL </a:t>
            </a:r>
            <a:r>
              <a:rPr lang="ru-RU" b="0" baseline="0" dirty="0" smtClean="0"/>
              <a:t>запросов по конкретному </a:t>
            </a:r>
            <a:r>
              <a:rPr lang="en-US" b="0" baseline="0" dirty="0" smtClean="0"/>
              <a:t>SQL_ID </a:t>
            </a:r>
            <a:r>
              <a:rPr lang="ru-RU" b="0" baseline="0" dirty="0" smtClean="0"/>
              <a:t>к системным таблицам, который в результате формирует текстовый файл с исторической и реал тайм информацией типа:</a:t>
            </a:r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Что за запрос и где он располагается</a:t>
            </a:r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Как запрос работал последние 2 недели, а именно количество запусков, нагрузка на</a:t>
            </a:r>
            <a:r>
              <a:rPr lang="en-US" b="0" baseline="0" dirty="0" smtClean="0"/>
              <a:t> IO, CPU</a:t>
            </a:r>
            <a:r>
              <a:rPr lang="ru-RU" b="0" baseline="0" dirty="0" smtClean="0"/>
              <a:t>, количество параллелей и </a:t>
            </a:r>
            <a:r>
              <a:rPr lang="ru-RU" b="0" baseline="0" dirty="0" err="1" smtClean="0"/>
              <a:t>тд</a:t>
            </a:r>
            <a:r>
              <a:rPr lang="ru-RU" b="0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Время работы каждого запуска запроса, чтобы определить перекосы</a:t>
            </a:r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Информация из </a:t>
            </a:r>
            <a:r>
              <a:rPr lang="en-US" b="0" baseline="0" dirty="0" smtClean="0"/>
              <a:t>Real-Time SQL </a:t>
            </a:r>
            <a:r>
              <a:rPr lang="en-US" b="0" baseline="0" dirty="0" err="1" smtClean="0"/>
              <a:t>Monitoring’a</a:t>
            </a:r>
            <a:r>
              <a:rPr lang="ru-RU" b="0" baseline="0" dirty="0" smtClean="0"/>
              <a:t>, включая </a:t>
            </a:r>
            <a:r>
              <a:rPr lang="ru-RU" b="0" baseline="0" dirty="0" err="1" smtClean="0"/>
              <a:t>бинды</a:t>
            </a:r>
            <a:endParaRPr lang="ru-RU" b="0" baseline="0" dirty="0" smtClean="0"/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Есть раздел с информацией о доступных в </a:t>
            </a:r>
            <a:r>
              <a:rPr lang="en-US" b="0" baseline="0" dirty="0" smtClean="0"/>
              <a:t>AWR</a:t>
            </a:r>
            <a:r>
              <a:rPr lang="ru-RU" b="0" baseline="0" dirty="0" smtClean="0"/>
              <a:t> планах выполнения со среднем временем выполнения и стандартным отклонением в разрезе </a:t>
            </a:r>
            <a:r>
              <a:rPr lang="en-US" b="0" baseline="0" dirty="0" err="1" smtClean="0"/>
              <a:t>Plan_hash_value</a:t>
            </a:r>
            <a:r>
              <a:rPr lang="ru-RU" b="0" baseline="0" dirty="0" smtClean="0"/>
              <a:t>. Это позволяет быстро принять решение какой план выполнения можно </a:t>
            </a:r>
            <a:r>
              <a:rPr lang="ru-RU" b="0" baseline="0" dirty="0" err="1" smtClean="0"/>
              <a:t>забейзлайнить</a:t>
            </a:r>
            <a:r>
              <a:rPr lang="ru-RU" b="0" baseline="0" dirty="0" smtClean="0"/>
              <a:t> в случае, если текущий план выполнения является неэффективным.</a:t>
            </a:r>
          </a:p>
          <a:p>
            <a:pPr marL="171450" indent="-171450">
              <a:buFontTx/>
              <a:buChar char="-"/>
            </a:pPr>
            <a:r>
              <a:rPr lang="ru-RU" b="0" baseline="0" dirty="0" smtClean="0"/>
              <a:t>Ну и много другой информацией, которую мы сочли полезной.</a:t>
            </a:r>
          </a:p>
          <a:p>
            <a:pPr marL="171450" indent="-171450">
              <a:buFontTx/>
              <a:buChar char="-"/>
            </a:pPr>
            <a:endParaRPr lang="ru-RU" b="0" baseline="0" dirty="0" smtClean="0"/>
          </a:p>
          <a:p>
            <a:pPr marL="0" indent="0">
              <a:buFontTx/>
              <a:buNone/>
            </a:pPr>
            <a:r>
              <a:rPr lang="ru-RU" b="0" baseline="0" dirty="0" smtClean="0"/>
              <a:t>Такого рода отчеты любой разработчик может сделать под себя или даже пойти дальше и стандартизировать </a:t>
            </a:r>
            <a:r>
              <a:rPr lang="ru-RU" b="0" baseline="0" dirty="0" err="1" smtClean="0"/>
              <a:t>перфоманс</a:t>
            </a:r>
            <a:r>
              <a:rPr lang="ru-RU" b="0" baseline="0" dirty="0" smtClean="0"/>
              <a:t> отчеты внутри команды.</a:t>
            </a:r>
            <a:endParaRPr lang="en-US" b="0" baseline="0" dirty="0" smtClean="0"/>
          </a:p>
          <a:p>
            <a:pPr marL="0" indent="0">
              <a:buFontTx/>
              <a:buNone/>
            </a:pPr>
            <a:endParaRPr lang="en-US" b="0" baseline="0" dirty="0" smtClean="0"/>
          </a:p>
          <a:p>
            <a:pPr marL="0" indent="0">
              <a:buFontTx/>
              <a:buNone/>
            </a:pPr>
            <a:r>
              <a:rPr lang="ru-RU" b="0" baseline="0" dirty="0" smtClean="0"/>
              <a:t>Но это уже другая история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заключение хотелось бы подытожить весь рассказанный материал одним слайдом.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Большинство команд в банке</a:t>
            </a:r>
            <a:r>
              <a:rPr lang="ru-RU" baseline="0" dirty="0" smtClean="0"/>
              <a:t> работают с </a:t>
            </a:r>
            <a:r>
              <a:rPr lang="en-US" baseline="0" dirty="0" smtClean="0"/>
              <a:t>Oracle </a:t>
            </a:r>
            <a:r>
              <a:rPr lang="ru-RU" baseline="0" dirty="0" smtClean="0"/>
              <a:t>версией равной или выше 11</a:t>
            </a:r>
            <a:r>
              <a:rPr lang="en-US" baseline="0" dirty="0" smtClean="0"/>
              <a:t>g</a:t>
            </a:r>
            <a:r>
              <a:rPr lang="ru-RU" baseline="0" dirty="0" smtClean="0"/>
              <a:t>. Поэтому следующие рекомендации будут иметь место практически для всех, сталкивающихся с задачами мониторинга и оптимизации кода.</a:t>
            </a:r>
            <a:endParaRPr lang="en-US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Первое – вам необходимо знать какая версия СУБД установлена на среде, где будет проводиться оптимизация. Помним, что от версии к версии добавляются новые инструменты и </a:t>
            </a:r>
            <a:r>
              <a:rPr lang="ru-RU" baseline="0" dirty="0" err="1" smtClean="0"/>
              <a:t>фичи</a:t>
            </a:r>
            <a:r>
              <a:rPr lang="ru-RU" baseline="0" dirty="0" smtClean="0"/>
              <a:t> оптимизатора, есть платные диагностические и тюнинг пакеты, которые существенно упрощаю диагностику и оптимизацию.</a:t>
            </a:r>
          </a:p>
          <a:p>
            <a:r>
              <a:rPr lang="ru-RU" baseline="0" dirty="0" smtClean="0"/>
              <a:t>Далее оптимизация по сути сводится к двум вещам – либо вы просто </a:t>
            </a:r>
            <a:r>
              <a:rPr lang="ru-RU" baseline="0" dirty="0" err="1" smtClean="0"/>
              <a:t>планово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мониторите</a:t>
            </a:r>
            <a:r>
              <a:rPr lang="ru-RU" baseline="0" dirty="0" smtClean="0"/>
              <a:t> БД с целью поиска узких мест или потенциальных проблем, либо деградация производительности уже случилась и вам нужно ее как можно быстрее решить.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 случае </a:t>
            </a:r>
            <a:r>
              <a:rPr lang="ru-RU" baseline="0" dirty="0" err="1" smtClean="0"/>
              <a:t>проактивной</a:t>
            </a:r>
            <a:r>
              <a:rPr lang="ru-RU" baseline="0" dirty="0" smtClean="0"/>
              <a:t> оптимизации (он же регулярный мониторинг), как правило используется </a:t>
            </a:r>
            <a:r>
              <a:rPr lang="en-US" baseline="0" dirty="0" smtClean="0"/>
              <a:t>AWR, ADDM, SQL </a:t>
            </a:r>
            <a:r>
              <a:rPr lang="en-US" baseline="0" dirty="0" smtClean="0"/>
              <a:t>SQLT</a:t>
            </a:r>
            <a:r>
              <a:rPr lang="ru-RU" baseline="0" dirty="0" smtClean="0"/>
              <a:t>, 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 заточенные на сегмент, статистику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. То есть это те инструменты, которые дадут вам представление о том, что сейчас, ну или условно в недавнем прошлом происходило с СУБД. С этими инструментами ваша задача найти то, что можно улучшить, сократив тем самым нагрузку на сервер.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И второй тип оптимизации - на одной из сред случилась деградация и ее надо полечить как можно скорее. В этом случае принято использовать инструменты с возможностью получения </a:t>
            </a:r>
            <a:r>
              <a:rPr lang="en-US" baseline="0" dirty="0" smtClean="0"/>
              <a:t>real-time </a:t>
            </a:r>
            <a:r>
              <a:rPr lang="ru-RU" baseline="0" dirty="0" smtClean="0"/>
              <a:t>статистики – </a:t>
            </a:r>
            <a:r>
              <a:rPr lang="en-US" baseline="0" dirty="0" smtClean="0"/>
              <a:t>ASH, Real-Time SQL Monitoring, </a:t>
            </a:r>
            <a:r>
              <a:rPr lang="ru-RU" baseline="0" dirty="0" err="1" smtClean="0"/>
              <a:t>тютинг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перфоманс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эдвайзеры</a:t>
            </a:r>
            <a:r>
              <a:rPr lang="ru-RU" baseline="0" dirty="0" smtClean="0"/>
              <a:t>, различные трассировки и профилирование. Я специально указал Иерархичный профайлер, потому что он наиболее информативен. Суть этих инструментов в том, чтобы дать вам возможность получить статистику работы кода в реальном времени, а также рекомендации по его улучшению или даже готовое решение. В ряде случаев – это будет лишь временное решение, но оно даст вам </a:t>
            </a:r>
            <a:r>
              <a:rPr lang="en-US" baseline="0" dirty="0" err="1" smtClean="0"/>
              <a:t>capactity</a:t>
            </a:r>
            <a:r>
              <a:rPr lang="en-US" baseline="0" dirty="0" smtClean="0"/>
              <a:t> </a:t>
            </a:r>
            <a:r>
              <a:rPr lang="ru-RU" baseline="0" dirty="0" smtClean="0"/>
              <a:t>на толковую оптимизацию с обкаткой всех возможных вариантов.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И последнее, что хотелось бы сказать - нет четкого разделения на то когда можно использовать определенный инструмент, а когда нельзя. Всё, что вы сегодня слышали – это лишь рекомендации и каждый из представленных в данной презентации инструментов можно использовать в любой момент времени, но важно понимать какую информацию этот инструмент содержит и, следовательно, какую пользу может принести.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150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 меня всё, всем спасибо.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1553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</a:t>
            </a:r>
            <a:r>
              <a:rPr lang="ru-RU" baseline="0" dirty="0" smtClean="0"/>
              <a:t> можно перейти к вопросам.</a:t>
            </a: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27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STATSPACK</a:t>
            </a:r>
            <a:r>
              <a:rPr lang="ru-RU" baseline="0" dirty="0" smtClean="0"/>
              <a:t> отчет может быть сгенерирован на основе 2х </a:t>
            </a:r>
            <a:r>
              <a:rPr lang="ru-RU" baseline="0" dirty="0" err="1" smtClean="0"/>
              <a:t>снепшотов</a:t>
            </a:r>
            <a:r>
              <a:rPr lang="ru-RU" baseline="0" dirty="0" smtClean="0"/>
              <a:t>. Доступны 2 типа отчетов: отчет по </a:t>
            </a:r>
            <a:r>
              <a:rPr lang="ru-RU" baseline="0" dirty="0" err="1" smtClean="0"/>
              <a:t>инстансу</a:t>
            </a:r>
            <a:r>
              <a:rPr lang="ru-RU" baseline="0" dirty="0" smtClean="0"/>
              <a:t> и отчет по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выражению. Отчет по </a:t>
            </a:r>
            <a:r>
              <a:rPr lang="ru-RU" baseline="0" dirty="0" err="1" smtClean="0"/>
              <a:t>инстансу</a:t>
            </a:r>
            <a:r>
              <a:rPr lang="ru-RU" baseline="0" dirty="0" smtClean="0"/>
              <a:t> содержит такие аспекты производительности, как системные </a:t>
            </a:r>
            <a:r>
              <a:rPr lang="ru-RU" baseline="0" dirty="0" err="1" smtClean="0"/>
              <a:t>эвенты</a:t>
            </a:r>
            <a:r>
              <a:rPr lang="ru-RU" baseline="0" dirty="0" smtClean="0"/>
              <a:t> и различно рода коэффициенты, типа </a:t>
            </a:r>
            <a:r>
              <a:rPr lang="en-US" baseline="0" dirty="0" smtClean="0"/>
              <a:t>% </a:t>
            </a:r>
            <a:r>
              <a:rPr lang="ru-RU" baseline="0" dirty="0" smtClean="0"/>
              <a:t>попадания данных в кэш, </a:t>
            </a:r>
            <a:r>
              <a:rPr lang="ru-RU" baseline="0" dirty="0" err="1" smtClean="0"/>
              <a:t>хард</a:t>
            </a:r>
            <a:r>
              <a:rPr lang="ru-RU" baseline="0" dirty="0" smtClean="0"/>
              <a:t> разбор и </a:t>
            </a:r>
            <a:r>
              <a:rPr lang="ru-RU" baseline="0" dirty="0" err="1" smtClean="0"/>
              <a:t>тд</a:t>
            </a:r>
            <a:r>
              <a:rPr lang="ru-RU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то время, как отчет по конкретному </a:t>
            </a:r>
            <a:r>
              <a:rPr lang="en-US" baseline="0" dirty="0" smtClean="0"/>
              <a:t>SQL</a:t>
            </a:r>
            <a:r>
              <a:rPr lang="ru-RU" baseline="0" dirty="0" smtClean="0"/>
              <a:t> выражению может описывать само выражение, статистику его выполнению и план выполнения, в зависимости от </a:t>
            </a:r>
            <a:r>
              <a:rPr lang="en-US" baseline="0" dirty="0" smtClean="0"/>
              <a:t>snapshot level.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9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 тема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Workload Repository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97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Собственно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прародителем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STATSPACK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оявился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Edition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был доступен был лишь в версии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Edition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 точки зрения версии СУБД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STATSPACK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позиционируется, как бесплатный инструмент, доступный даже 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SE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то время как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доступен только 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то при подключенном диагностическом пакете.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Начиная с версии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10g, появился новый фоновый процесс MMON. В момент работы этого фонового процесса происходит агрегация и сохранение статистических данных о производительности из памяти (на слайде отмечено как SGA область), а именно из сессионных представлений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на диск в таблицы табличного пространства SYSAUX.  На слайде показан пример переноса информации из сессионного представления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sqlstats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соответствующую таблицу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репозитория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Один такой запуск процесса MMON формирует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содержится информация о работе СУБД с момента предыдущего запуска.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уже понятно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вышесказанного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принцип работы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схож со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STATSPACK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автоматически накапливает и сохраняет статистику работы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СУБД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определенный период времени. Несмотря на схожую архитектуру,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мигрировать данные, собранные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STATSPACK’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ом, 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репозиторий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штатными средствами не получится.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A049B-9619-4DD5-AED6-3B65F5CA629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58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98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8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23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3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7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42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88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38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10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22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470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27FF-47FE-48BB-94AA-8EA15F843E3A}" type="datetimeFigureOut">
              <a:rPr lang="ru-RU" smtClean="0"/>
              <a:t>15.08.2023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08B0D-EEC4-4D1A-BD77-FC41EFEEAF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76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us/support/library/proactive-support-tools-diagnostics-069181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cs.oracle.com/en/database/oracle/oracle-database/19/adfns/hierarchical-profiler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usoltsev.wordpress.com/profile/oracle_tools/" TargetMode="External"/><Relationship Id="rId5" Type="http://schemas.openxmlformats.org/officeDocument/2006/relationships/hyperlink" Target="https://conflu.lan.ubrr.ru/pages/viewpage.action?pageId=322865276" TargetMode="External"/><Relationship Id="rId4" Type="http://schemas.openxmlformats.org/officeDocument/2006/relationships/hyperlink" Target="https://docs.oracle.com/en/database/oracle/oracle-database/19/tgdba/automatic-performance-diagnostics.html" TargetMode="External"/><Relationship Id="rId9" Type="http://schemas.openxmlformats.org/officeDocument/2006/relationships/hyperlink" Target="https://www.oracle.com/technetwork/database/manageability/emx-activerep-1965979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329" y="2276872"/>
            <a:ext cx="4536504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2F7CB6"/>
                </a:solidFill>
              </a:rPr>
              <a:t>Oracle </a:t>
            </a:r>
            <a:br>
              <a:rPr lang="en-US" b="1" dirty="0" smtClean="0">
                <a:solidFill>
                  <a:srgbClr val="2F7CB6"/>
                </a:solidFill>
              </a:rPr>
            </a:br>
            <a:r>
              <a:rPr lang="en-US" b="1" dirty="0" smtClean="0">
                <a:solidFill>
                  <a:srgbClr val="2F7CB6"/>
                </a:solidFill>
              </a:rPr>
              <a:t>SQL Tuning Tools</a:t>
            </a:r>
            <a:endParaRPr lang="ru-RU" b="1" dirty="0">
              <a:solidFill>
                <a:srgbClr val="2F7CB6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5733256"/>
            <a:ext cx="3776464" cy="673992"/>
          </a:xfrm>
        </p:spPr>
        <p:txBody>
          <a:bodyPr>
            <a:normAutofit lnSpcReduction="10000"/>
          </a:bodyPr>
          <a:lstStyle/>
          <a:p>
            <a:r>
              <a:rPr lang="ru-RU" sz="1200" dirty="0" smtClean="0"/>
              <a:t>УБРиР</a:t>
            </a:r>
          </a:p>
          <a:p>
            <a:endParaRPr lang="ru-RU" sz="1200" dirty="0" smtClean="0"/>
          </a:p>
          <a:p>
            <a:r>
              <a:rPr lang="ru-RU" sz="1200" dirty="0" smtClean="0"/>
              <a:t>2023</a:t>
            </a:r>
          </a:p>
        </p:txBody>
      </p:sp>
      <p:pic>
        <p:nvPicPr>
          <p:cNvPr id="4" name="Google Shape;93;p14" descr="C:\Users\operator\Desktop\Бардак с рабчего стола\U.png"/>
          <p:cNvPicPr preferRelativeResize="0"/>
          <p:nvPr/>
        </p:nvPicPr>
        <p:blipFill rotWithShape="1">
          <a:blip r:embed="rId3">
            <a:alphaModFix/>
          </a:blip>
          <a:srcRect t="21911" r="39138" b="2996"/>
          <a:stretch/>
        </p:blipFill>
        <p:spPr>
          <a:xfrm>
            <a:off x="4572127" y="1"/>
            <a:ext cx="4571982" cy="6857999"/>
          </a:xfrm>
          <a:prstGeom prst="rect">
            <a:avLst/>
          </a:prstGeom>
          <a:noFill/>
          <a:ln>
            <a:noFill/>
          </a:ln>
          <a:effectLst>
            <a:outerShdw blurRad="271463" dist="219075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8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Возможности </a:t>
            </a:r>
            <a:r>
              <a:rPr lang="en-US" sz="2200" dirty="0" smtClean="0"/>
              <a:t>AWR</a:t>
            </a:r>
            <a:r>
              <a:rPr lang="ru-RU" sz="2200" dirty="0" smtClean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Настройка частоты формирования </a:t>
            </a:r>
            <a:r>
              <a:rPr lang="en-US" sz="2200" dirty="0" smtClean="0"/>
              <a:t>snapshot’</a:t>
            </a:r>
            <a:r>
              <a:rPr lang="ru-RU" sz="2200" dirty="0" err="1" smtClean="0"/>
              <a:t>ов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Настройка глубины хранения </a:t>
            </a:r>
            <a:r>
              <a:rPr lang="en-US" sz="2200" dirty="0" smtClean="0"/>
              <a:t>snapshot’</a:t>
            </a:r>
            <a:r>
              <a:rPr lang="ru-RU" sz="2200" dirty="0" err="1" smtClean="0"/>
              <a:t>ов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Создание и удаление </a:t>
            </a:r>
            <a:r>
              <a:rPr lang="en-US" sz="2200" dirty="0" err="1" smtClean="0"/>
              <a:t>snaphot</a:t>
            </a:r>
            <a:r>
              <a:rPr lang="en-US" sz="2200" dirty="0" smtClean="0"/>
              <a:t>’</a:t>
            </a:r>
            <a:r>
              <a:rPr lang="ru-RU" sz="2200" dirty="0" err="1" smtClean="0"/>
              <a:t>ов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Формирования </a:t>
            </a:r>
            <a:r>
              <a:rPr lang="en-US" sz="2200" dirty="0" smtClean="0"/>
              <a:t>AWR</a:t>
            </a:r>
            <a:r>
              <a:rPr lang="ru-RU" sz="2200" dirty="0" smtClean="0"/>
              <a:t> отчета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Написание самостоятельных отчетов на основе </a:t>
            </a:r>
            <a:r>
              <a:rPr lang="en-US" sz="2200" dirty="0" smtClean="0"/>
              <a:t>AWR</a:t>
            </a:r>
            <a:r>
              <a:rPr lang="ru-RU" sz="2200" dirty="0" smtClean="0"/>
              <a:t> таблиц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ru-RU" sz="2200" dirty="0" smtClean="0"/>
              <a:t>Функционал доступен через пакет</a:t>
            </a:r>
            <a:r>
              <a:rPr lang="en-US" sz="2200" dirty="0"/>
              <a:t> </a:t>
            </a:r>
            <a:r>
              <a:rPr lang="en-US" sz="2200" dirty="0" smtClean="0"/>
              <a:t>DBMS_WORKLOAD_REPOSITORY.</a:t>
            </a:r>
          </a:p>
          <a:p>
            <a:r>
              <a:rPr lang="ru-RU" sz="2200" dirty="0" smtClean="0"/>
              <a:t>Список </a:t>
            </a:r>
            <a:r>
              <a:rPr lang="en-US" sz="2200" dirty="0" smtClean="0"/>
              <a:t>AWR </a:t>
            </a:r>
            <a:r>
              <a:rPr lang="ru-RU" sz="2200" dirty="0" smtClean="0"/>
              <a:t>представлений: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31310"/>
            <a:ext cx="82486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7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11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https://1.bp.blogspot.com/-x4a-fHawIYg/Vx8L3Z5CMmI/AAAAAAAADBo/zIgK_RKO_jgFmyeiJQOqfWxX890cjql3gCK4B/s1600/%25D0%25A1%25D0%25BD%25D0%25B8%25D0%25BC%25D0%25BE%25D0%25BA%2B%25D1%258D%25D0%25BA%25D1%2580%25D0%25B0%25D0%25BD%25D0%25B0%2B2016-04-26%2B%25D0%25B2%2B12.33.48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Ключевые таблицы для настройки </a:t>
            </a:r>
            <a:r>
              <a:rPr lang="en-US" sz="2200" dirty="0" smtClean="0"/>
              <a:t>AWR: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DBA_HIST_WR_CONTROL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DBA_HIST_WR_SETTINGS</a:t>
            </a:r>
            <a:endParaRPr lang="ru-RU" sz="2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49853"/>
            <a:ext cx="48006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41" y="2780928"/>
            <a:ext cx="3688715" cy="29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Google Shape;109;p16" descr="C:\Users\operator\Desktop\Бардак с рабчего стола\U.png"/>
          <p:cNvPicPr preferRelativeResize="0"/>
          <p:nvPr/>
        </p:nvPicPr>
        <p:blipFill rotWithShape="1">
          <a:blip r:embed="rId5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9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Условия формирования </a:t>
            </a:r>
            <a:r>
              <a:rPr lang="en-US" sz="2200" dirty="0" smtClean="0"/>
              <a:t>snapshot’</a:t>
            </a:r>
            <a:r>
              <a:rPr lang="ru-RU" sz="2200" dirty="0" err="1" smtClean="0"/>
              <a:t>ов</a:t>
            </a:r>
            <a:r>
              <a:rPr lang="ru-RU" sz="2200" dirty="0" smtClean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STATISTICS_LEVEL</a:t>
            </a:r>
            <a:r>
              <a:rPr lang="ru-RU" sz="2200" dirty="0" smtClean="0"/>
              <a:t> имеет значение </a:t>
            </a:r>
            <a:r>
              <a:rPr lang="en-US" sz="2200" dirty="0" smtClean="0"/>
              <a:t>TYPICAL </a:t>
            </a:r>
            <a:r>
              <a:rPr lang="ru-RU" sz="2200" dirty="0" smtClean="0"/>
              <a:t>или </a:t>
            </a:r>
            <a:r>
              <a:rPr lang="en-US" sz="2200" dirty="0" smtClean="0"/>
              <a:t>ALL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SNAP_INTERVAL </a:t>
            </a:r>
            <a:r>
              <a:rPr lang="ru-RU" sz="2200" dirty="0" smtClean="0"/>
              <a:t>больше 0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5" y="2804145"/>
            <a:ext cx="76295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3660"/>
            <a:ext cx="76295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oogle Shape;109;p16" descr="C:\Users\operator\Desktop\Бардак с рабчего стола\U.png"/>
          <p:cNvPicPr preferRelativeResize="0"/>
          <p:nvPr/>
        </p:nvPicPr>
        <p:blipFill rotWithShape="1">
          <a:blip r:embed="rId5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537"/>
            <a:ext cx="86296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AWR</a:t>
            </a:r>
            <a:r>
              <a:rPr lang="ru-RU" sz="2200" dirty="0" smtClean="0"/>
              <a:t> отчет</a:t>
            </a:r>
            <a:r>
              <a:rPr lang="en-US" sz="2200" dirty="0" smtClean="0"/>
              <a:t> </a:t>
            </a:r>
            <a:r>
              <a:rPr lang="ru-RU" sz="2200" dirty="0" smtClean="0"/>
              <a:t>в формате </a:t>
            </a:r>
            <a:r>
              <a:rPr lang="en-US" sz="2200" dirty="0" smtClean="0"/>
              <a:t>HTML</a:t>
            </a:r>
            <a:r>
              <a:rPr lang="ru-RU" sz="2200" dirty="0" smtClean="0"/>
              <a:t>: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5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5820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Скрипт генерации </a:t>
            </a:r>
            <a:r>
              <a:rPr lang="en-US" sz="2200" dirty="0" smtClean="0"/>
              <a:t>AWR</a:t>
            </a:r>
            <a:r>
              <a:rPr lang="ru-RU" sz="2200" dirty="0" smtClean="0"/>
              <a:t> отчета: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68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Automatic Database </a:t>
            </a:r>
            <a:br>
              <a:rPr lang="en-US" b="1" dirty="0" smtClean="0">
                <a:solidFill>
                  <a:srgbClr val="2F7CB6"/>
                </a:solidFill>
              </a:rPr>
            </a:br>
            <a:r>
              <a:rPr lang="en-US" b="1" dirty="0" smtClean="0">
                <a:solidFill>
                  <a:srgbClr val="2F7CB6"/>
                </a:solidFill>
              </a:rPr>
              <a:t>Diagnostic Monitor (ADDM)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8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ADDM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 Datab</a:t>
            </a:r>
            <a:r>
              <a:rPr lang="en-US" sz="2200" dirty="0"/>
              <a:t>a</a:t>
            </a:r>
            <a:r>
              <a:rPr lang="en-US" sz="2200" dirty="0" smtClean="0"/>
              <a:t>se Diagnostic Monitor (ADDM)</a:t>
            </a:r>
            <a:endParaRPr lang="ru-RU" sz="2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626745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7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ADDM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ADDM</a:t>
            </a:r>
            <a:r>
              <a:rPr lang="ru-RU" sz="2200" dirty="0" smtClean="0"/>
              <a:t> контролируется 2 параметрами </a:t>
            </a:r>
            <a:r>
              <a:rPr lang="ru-RU" sz="2200" dirty="0" err="1" smtClean="0"/>
              <a:t>инстанса</a:t>
            </a:r>
            <a:r>
              <a:rPr lang="ru-RU" sz="2200" dirty="0" smtClean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</a:t>
            </a:r>
            <a:r>
              <a:rPr lang="ru-RU" sz="2200" dirty="0"/>
              <a:t> имеет значение </a:t>
            </a:r>
            <a:r>
              <a:rPr lang="en-US" sz="2200" dirty="0" smtClean="0"/>
              <a:t>TYPICAL </a:t>
            </a:r>
            <a:r>
              <a:rPr lang="ru-RU" sz="2200" dirty="0"/>
              <a:t>или </a:t>
            </a:r>
            <a:r>
              <a:rPr lang="en-US" sz="2200" dirty="0"/>
              <a:t>ALL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CONTROL_MANAGEMENT_PACK_ACCESS </a:t>
            </a:r>
            <a:r>
              <a:rPr lang="ru-RU" sz="2200" dirty="0" smtClean="0"/>
              <a:t>имеет значение </a:t>
            </a:r>
            <a:r>
              <a:rPr lang="en-US" sz="2200" dirty="0" smtClean="0"/>
              <a:t>DIAGNOSTIC </a:t>
            </a:r>
            <a:r>
              <a:rPr lang="ru-RU" sz="2200" dirty="0" smtClean="0"/>
              <a:t>или </a:t>
            </a:r>
            <a:r>
              <a:rPr lang="en-US" sz="2200" dirty="0" smtClean="0"/>
              <a:t>DIAGNOSTIC+TUNING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859155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1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32856"/>
            <a:ext cx="85725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ADDM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ADDM</a:t>
            </a:r>
            <a:r>
              <a:rPr lang="ru-RU" sz="2200" dirty="0" smtClean="0"/>
              <a:t> таблицы: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ru-RU" sz="2200" dirty="0" smtClean="0"/>
              <a:t>Ключевые таблицы: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DBA_ADDM_TASKS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DBA_ADDM_FINDINGS</a:t>
            </a:r>
            <a:endParaRPr lang="ru-RU" sz="2200" dirty="0" smtClean="0"/>
          </a:p>
          <a:p>
            <a:endParaRPr lang="ru-RU" sz="2200" dirty="0"/>
          </a:p>
          <a:p>
            <a:r>
              <a:rPr lang="ru-RU" sz="2200" dirty="0" smtClean="0"/>
              <a:t>Функционал </a:t>
            </a:r>
            <a:r>
              <a:rPr lang="en-US" sz="2200" dirty="0" smtClean="0"/>
              <a:t>ADDM</a:t>
            </a:r>
            <a:r>
              <a:rPr lang="ru-RU" sz="2200" dirty="0" smtClean="0"/>
              <a:t> доступен через пакет </a:t>
            </a:r>
            <a:r>
              <a:rPr lang="en-US" sz="2200" dirty="0" smtClean="0"/>
              <a:t>DBMS_ADDM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8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ADDM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19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7" y="1628800"/>
            <a:ext cx="52292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Скругленный прямоугольник 7"/>
          <p:cNvSpPr/>
          <p:nvPr/>
        </p:nvSpPr>
        <p:spPr>
          <a:xfrm>
            <a:off x="5940152" y="1916832"/>
            <a:ext cx="29523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DBMS_ADDM</a:t>
            </a:r>
            <a:endParaRPr lang="ru-RU" sz="24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6942165" y="2636912"/>
            <a:ext cx="6099" cy="8929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/>
          <p:cNvSpPr/>
          <p:nvPr/>
        </p:nvSpPr>
        <p:spPr>
          <a:xfrm>
            <a:off x="5940152" y="3573016"/>
            <a:ext cx="2232247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GET_REPORT</a:t>
            </a:r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940152" y="5229200"/>
            <a:ext cx="29523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REAL_TIME_ADDM_REPORT 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8454333" y="2636912"/>
            <a:ext cx="1" cy="2549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1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337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Performance Method</a:t>
            </a:r>
            <a:endParaRPr lang="ru-RU" sz="2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r>
              <a:rPr lang="en-US" dirty="0" smtClean="0"/>
              <a:t> of </a:t>
            </a:r>
            <a:r>
              <a:rPr lang="ru-RU" dirty="0" smtClean="0"/>
              <a:t>67</a:t>
            </a:r>
            <a:endParaRPr lang="ru-RU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Database Tuning</a:t>
            </a:r>
            <a:r>
              <a:rPr lang="ru-RU" sz="2200" dirty="0" smtClean="0"/>
              <a:t> – итеративный процесс</a:t>
            </a:r>
            <a:r>
              <a:rPr lang="en-US" sz="2200" dirty="0" smtClean="0"/>
              <a:t> </a:t>
            </a:r>
            <a:r>
              <a:rPr lang="ru-RU" sz="2200" dirty="0" smtClean="0"/>
              <a:t>идентификации, </a:t>
            </a:r>
            <a:r>
              <a:rPr lang="ru-RU" sz="2200" dirty="0" err="1" smtClean="0"/>
              <a:t>тюнига</a:t>
            </a:r>
            <a:r>
              <a:rPr lang="ru-RU" sz="2200" dirty="0" smtClean="0"/>
              <a:t> и увеличение эффективности </a:t>
            </a:r>
            <a:r>
              <a:rPr lang="en-US" sz="2200" dirty="0" smtClean="0"/>
              <a:t>high-load SQL</a:t>
            </a:r>
            <a:r>
              <a:rPr lang="ru-RU" sz="2200" dirty="0" smtClean="0"/>
              <a:t> выражений.</a:t>
            </a:r>
            <a:endParaRPr lang="en-US" sz="2200" dirty="0" smtClean="0"/>
          </a:p>
          <a:p>
            <a:endParaRPr lang="en-US" sz="2200" dirty="0"/>
          </a:p>
          <a:p>
            <a:r>
              <a:rPr lang="ru-RU" sz="2200" dirty="0" smtClean="0"/>
              <a:t>Этапы оптимизации: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Выполнение </a:t>
            </a:r>
            <a:r>
              <a:rPr lang="en-US" sz="2200" dirty="0" smtClean="0"/>
              <a:t>pre-tuning </a:t>
            </a:r>
            <a:r>
              <a:rPr lang="ru-RU" sz="2200" dirty="0" smtClean="0"/>
              <a:t>операций.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err="1" smtClean="0"/>
              <a:t>Проактитвная</a:t>
            </a:r>
            <a:r>
              <a:rPr lang="ru-RU" sz="2200" dirty="0" smtClean="0"/>
              <a:t> оптимизация БД на регулярной основе.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Реактивная оптимизация БД, связанная с проблемами производительности, с которыми столкнулись конечные пользователи системы.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Идентификация и оптимизация </a:t>
            </a:r>
            <a:r>
              <a:rPr lang="en-US" sz="2200" dirty="0" smtClean="0"/>
              <a:t>high-load SQL</a:t>
            </a:r>
            <a:r>
              <a:rPr lang="ru-RU" sz="2200" dirty="0" smtClean="0"/>
              <a:t> выражений.</a:t>
            </a:r>
          </a:p>
          <a:p>
            <a:endParaRPr lang="ru-RU" sz="2200" dirty="0"/>
          </a:p>
          <a:p>
            <a:r>
              <a:rPr lang="ru-RU" sz="2200" dirty="0" smtClean="0"/>
              <a:t>3 из 4х ключевых этапов оптимизации требуют знаний инструментария, дабы максимально быстро и эффективно решить поставленную задачу.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4571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3178"/>
            <a:ext cx="83820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ADDM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Пример </a:t>
            </a:r>
            <a:r>
              <a:rPr lang="en-US" sz="2200" dirty="0" smtClean="0"/>
              <a:t>ADDM</a:t>
            </a:r>
            <a:r>
              <a:rPr lang="ru-RU" sz="2200" dirty="0" smtClean="0"/>
              <a:t> рекомендаций: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2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Advisors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45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Advisors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Advisor – </a:t>
            </a:r>
            <a:r>
              <a:rPr lang="ru-RU" sz="2200" dirty="0"/>
              <a:t>инструмент автоматического тюнинга </a:t>
            </a:r>
            <a:r>
              <a:rPr lang="ru-RU" sz="2200" dirty="0" smtClean="0"/>
              <a:t>производительности. </a:t>
            </a:r>
            <a:endParaRPr lang="ru-RU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ADDM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SQL Access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Undo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SQL Tuning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Segment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SQL Workload Manager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Tune </a:t>
            </a:r>
            <a:r>
              <a:rPr lang="en-US" sz="2200" dirty="0" err="1"/>
              <a:t>MView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SQL Performance Analyzer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SQL Repair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Compression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SPM Evolve Advisor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 Advisor</a:t>
            </a:r>
            <a:endParaRPr lang="ru-RU" sz="2200" dirty="0" smtClean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60032" y="3573016"/>
            <a:ext cx="266429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DBA_ADVISOR_USAGE</a:t>
            </a:r>
            <a:endParaRPr lang="ru-RU" sz="2000" dirty="0"/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3419872" y="2060848"/>
            <a:ext cx="1584176" cy="3888432"/>
          </a:xfrm>
          <a:prstGeom prst="rightBrace">
            <a:avLst>
              <a:gd name="adj1" fmla="val 8333"/>
              <a:gd name="adj2" fmla="val 13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60032" y="4941168"/>
            <a:ext cx="387496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DBA_ADVISOR_DEF_PARAMETERS</a:t>
            </a:r>
            <a:endParaRPr lang="ru-RU" sz="20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2204864"/>
            <a:ext cx="387496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DBA_ADVISOR_DEFINITIONS</a:t>
            </a:r>
            <a:endParaRPr lang="ru-RU" sz="2400" dirty="0"/>
          </a:p>
        </p:txBody>
      </p:sp>
      <p:cxnSp>
        <p:nvCxnSpPr>
          <p:cNvPr id="16" name="Прямая со стрелкой 15"/>
          <p:cNvCxnSpPr>
            <a:endCxn id="11" idx="0"/>
          </p:cNvCxnSpPr>
          <p:nvPr/>
        </p:nvCxnSpPr>
        <p:spPr>
          <a:xfrm>
            <a:off x="6192180" y="306896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8172399" y="3068960"/>
            <a:ext cx="0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45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Advisors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err="1"/>
              <a:t>Segment</a:t>
            </a:r>
            <a:r>
              <a:rPr lang="ru-RU" sz="2200" b="1" dirty="0"/>
              <a:t> </a:t>
            </a:r>
            <a:r>
              <a:rPr lang="ru-RU" sz="2200" b="1" dirty="0" err="1"/>
              <a:t>Advisor</a:t>
            </a:r>
            <a:r>
              <a:rPr lang="ru-RU" sz="2200" dirty="0"/>
              <a:t> находит </a:t>
            </a:r>
            <a:r>
              <a:rPr lang="ru-RU" sz="2200" dirty="0" err="1" smtClean="0"/>
              <a:t>дефрагментированные</a:t>
            </a:r>
            <a:r>
              <a:rPr lang="ru-RU" sz="2200" dirty="0" smtClean="0"/>
              <a:t> сегменты. </a:t>
            </a:r>
            <a:r>
              <a:rPr lang="ru-RU" sz="2200" dirty="0"/>
              <a:t>Рекомендации включают соответствующие команды для освобождения </a:t>
            </a:r>
            <a:r>
              <a:rPr lang="ru-RU" sz="2200" dirty="0" smtClean="0"/>
              <a:t>места.</a:t>
            </a:r>
          </a:p>
          <a:p>
            <a:endParaRPr lang="ru-RU" sz="2200" dirty="0"/>
          </a:p>
          <a:p>
            <a:r>
              <a:rPr lang="en-US" sz="2200" b="1" dirty="0"/>
              <a:t>SQL Access </a:t>
            </a:r>
            <a:r>
              <a:rPr lang="en-US" sz="2200" b="1" dirty="0" smtClean="0"/>
              <a:t>Advisor </a:t>
            </a:r>
            <a:r>
              <a:rPr lang="ru-RU" sz="2200" dirty="0"/>
              <a:t>рекомендует правильный набор </a:t>
            </a:r>
            <a:r>
              <a:rPr lang="ru-RU" sz="2200" dirty="0" smtClean="0"/>
              <a:t>материал-</a:t>
            </a:r>
            <a:r>
              <a:rPr lang="ru-RU" sz="2200" dirty="0" err="1" smtClean="0"/>
              <a:t>ных</a:t>
            </a:r>
            <a:r>
              <a:rPr lang="ru-RU" sz="2200" dirty="0" smtClean="0"/>
              <a:t> представлений, </a:t>
            </a:r>
            <a:r>
              <a:rPr lang="ru-RU" sz="2200" dirty="0"/>
              <a:t>журналов материализованных представлений, разделов и индексов для конкретной рабочей нагрузки</a:t>
            </a:r>
            <a:r>
              <a:rPr lang="ru-RU" sz="2200" dirty="0" smtClean="0"/>
              <a:t>.</a:t>
            </a:r>
          </a:p>
          <a:p>
            <a:endParaRPr lang="ru-RU" sz="2200" dirty="0"/>
          </a:p>
          <a:p>
            <a:r>
              <a:rPr lang="en-US" sz="2200" b="1" dirty="0"/>
              <a:t>SQL </a:t>
            </a:r>
            <a:r>
              <a:rPr lang="en-US" sz="2200" b="1" dirty="0" smtClean="0"/>
              <a:t>Tuning Advisor </a:t>
            </a:r>
            <a:r>
              <a:rPr lang="ru-RU" sz="2200" dirty="0"/>
              <a:t>выполняет анализ работы оптимизатора </a:t>
            </a:r>
            <a:r>
              <a:rPr lang="en-US" sz="2200" dirty="0"/>
              <a:t> </a:t>
            </a:r>
            <a:r>
              <a:rPr lang="ru-RU" sz="2200" dirty="0"/>
              <a:t>и предоставляет рекомендации сбору статистики, использованию </a:t>
            </a:r>
            <a:r>
              <a:rPr lang="en-US" sz="2200" dirty="0"/>
              <a:t>SQL Plan Management</a:t>
            </a:r>
            <a:r>
              <a:rPr lang="ru-RU" sz="2200" dirty="0"/>
              <a:t>, </a:t>
            </a:r>
            <a:r>
              <a:rPr lang="ru-RU" sz="2200" dirty="0" err="1"/>
              <a:t>рефакторингу</a:t>
            </a:r>
            <a:r>
              <a:rPr lang="ru-RU" sz="2200" dirty="0"/>
              <a:t> </a:t>
            </a:r>
            <a:r>
              <a:rPr lang="ru-RU" sz="2200" dirty="0" smtClean="0"/>
              <a:t>запроса</a:t>
            </a:r>
            <a:r>
              <a:rPr lang="en-US" sz="2200" dirty="0" smtClean="0"/>
              <a:t>.</a:t>
            </a:r>
            <a:endParaRPr lang="ru-RU" sz="2200" dirty="0" smtClean="0"/>
          </a:p>
          <a:p>
            <a:endParaRPr lang="ru-RU" sz="2200" b="1" dirty="0"/>
          </a:p>
          <a:p>
            <a:r>
              <a:rPr lang="ru-RU" sz="2200" b="1" dirty="0" err="1"/>
              <a:t>Statistics</a:t>
            </a:r>
            <a:r>
              <a:rPr lang="ru-RU" sz="2200" b="1" dirty="0"/>
              <a:t> </a:t>
            </a:r>
            <a:r>
              <a:rPr lang="ru-RU" sz="2200" b="1" dirty="0" err="1"/>
              <a:t>Advisor</a:t>
            </a:r>
            <a:r>
              <a:rPr lang="ru-RU" sz="2200" dirty="0"/>
              <a:t> проверяет ее качество и состояние задач </a:t>
            </a:r>
            <a:r>
              <a:rPr lang="ru-RU" sz="2200" dirty="0" smtClean="0"/>
              <a:t>обслуживания.</a:t>
            </a:r>
            <a:endParaRPr lang="ru-RU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07829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145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Advisors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SQL Tuning Advisor</a:t>
            </a:r>
            <a:endParaRPr lang="ru-RU" sz="22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149849"/>
            <a:ext cx="7920879" cy="432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7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139118"/>
            <a:ext cx="7560839" cy="460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45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Advisors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SQL Tuning Advisor report:</a:t>
            </a:r>
            <a:endParaRPr lang="ru-RU" sz="2200" dirty="0" smtClean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23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Trace utilities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1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Трассировка – </a:t>
            </a:r>
            <a:r>
              <a:rPr lang="ru-RU" sz="2400" dirty="0"/>
              <a:t>процесс </a:t>
            </a:r>
            <a:r>
              <a:rPr lang="ru-RU" sz="2400" dirty="0" smtClean="0"/>
              <a:t>разбора и записи </a:t>
            </a:r>
            <a:r>
              <a:rPr lang="ru-RU" sz="2400" dirty="0"/>
              <a:t>всех внутренних действия </a:t>
            </a:r>
            <a:r>
              <a:rPr lang="ru-RU" sz="2400" dirty="0" smtClean="0"/>
              <a:t>СУБД.</a:t>
            </a:r>
            <a:endParaRPr lang="ru-RU" sz="2200" dirty="0" smtClean="0"/>
          </a:p>
          <a:p>
            <a:endParaRPr lang="ru-RU" sz="2200" dirty="0"/>
          </a:p>
          <a:p>
            <a:r>
              <a:rPr lang="ru-RU" sz="2200" dirty="0" smtClean="0"/>
              <a:t>Виды трассировок: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10046</a:t>
            </a:r>
            <a:endParaRPr lang="ru-RU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10053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etc.</a:t>
            </a:r>
          </a:p>
          <a:p>
            <a:endParaRPr lang="en-US" sz="2200" dirty="0"/>
          </a:p>
          <a:p>
            <a:r>
              <a:rPr lang="ru-RU" sz="2200" dirty="0" smtClean="0"/>
              <a:t>Утилиты обработки </a:t>
            </a:r>
            <a:r>
              <a:rPr lang="en-US" sz="2200" dirty="0" smtClean="0"/>
              <a:t>trace </a:t>
            </a:r>
            <a:r>
              <a:rPr lang="ru-RU" sz="2200" dirty="0" smtClean="0"/>
              <a:t>файлов: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TRCSESS 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TKPROF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ORASRP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TVD$XSTAT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TRCANLZR</a:t>
            </a:r>
            <a:endParaRPr lang="ru-RU" sz="2200" dirty="0" smtClean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73496" y="2204864"/>
            <a:ext cx="38749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DBMS_SESSION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873496" y="3068960"/>
            <a:ext cx="38749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DBMS_MONITOR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60032" y="3933056"/>
            <a:ext cx="38749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DBMS_SYSTEM</a:t>
            </a:r>
            <a:endParaRPr lang="ru-RU" sz="24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860032" y="4797152"/>
            <a:ext cx="387496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ALTER SESSION SET EVENTS</a:t>
            </a:r>
            <a:endParaRPr lang="ru-RU" sz="2400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860032" y="5664145"/>
            <a:ext cx="3874968" cy="717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ORADEBUG EVENT</a:t>
            </a:r>
            <a:endParaRPr lang="ru-RU" sz="24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0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 Diagnostic Repository (ADR)</a:t>
            </a:r>
            <a:endParaRPr lang="ru-RU" sz="2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1" y="2178253"/>
            <a:ext cx="7866841" cy="430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4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TRCESS</a:t>
            </a:r>
            <a:endParaRPr lang="en-US" sz="2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29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6" y="2134319"/>
            <a:ext cx="79248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33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1520" y="580038"/>
            <a:ext cx="2578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Diagnostic Tools</a:t>
            </a:r>
            <a:endParaRPr lang="ru-RU" sz="2800" b="1" dirty="0" smtClean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1628800"/>
            <a:ext cx="799288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 smtClean="0"/>
              <a:t>STATSPACK</a:t>
            </a:r>
            <a:endParaRPr lang="ru-RU" sz="2400" dirty="0" smtClean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/>
              <a:t>AWR (Automatic Workload Repository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 smtClean="0"/>
              <a:t>ADDM (Automatic Database Diagnostic Monitor)</a:t>
            </a:r>
            <a:endParaRPr lang="ru-RU" sz="2400" dirty="0" smtClean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Trace utilities</a:t>
            </a:r>
            <a:r>
              <a:rPr lang="en-US" sz="2200" dirty="0"/>
              <a:t>: </a:t>
            </a:r>
            <a:r>
              <a:rPr lang="en-US" sz="2200" dirty="0" err="1" smtClean="0"/>
              <a:t>trcsess</a:t>
            </a:r>
            <a:r>
              <a:rPr lang="en-US" sz="2200" dirty="0"/>
              <a:t>, </a:t>
            </a:r>
            <a:r>
              <a:rPr lang="en-US" sz="2200" dirty="0" err="1"/>
              <a:t>tkprof</a:t>
            </a:r>
            <a:r>
              <a:rPr lang="en-US" sz="2200" dirty="0" smtClean="0"/>
              <a:t>, </a:t>
            </a:r>
            <a:r>
              <a:rPr lang="en-US" sz="2200" dirty="0" err="1" smtClean="0"/>
              <a:t>orasrp</a:t>
            </a:r>
            <a:r>
              <a:rPr lang="en-US" sz="2200" dirty="0" smtClean="0"/>
              <a:t>, </a:t>
            </a:r>
            <a:r>
              <a:rPr lang="en-US" sz="2200" dirty="0" err="1" smtClean="0"/>
              <a:t>tvd$xstat</a:t>
            </a:r>
            <a:endParaRPr lang="ru-RU" sz="2200" dirty="0" smtClean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SQLT (SQLTXPLAIN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Advisors: Segment,  Tuning, Performance etc.</a:t>
            </a:r>
            <a:endParaRPr lang="ru-RU" sz="2200" dirty="0" smtClean="0"/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ASH </a:t>
            </a:r>
            <a:r>
              <a:rPr lang="en-US" sz="2200" dirty="0" smtClean="0"/>
              <a:t>(Active Session History)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Real-Time SQL Monitoring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PL/SQL Profiler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200" dirty="0" smtClean="0"/>
              <a:t>Other </a:t>
            </a:r>
            <a:r>
              <a:rPr lang="en-US" sz="2200" dirty="0" err="1" smtClean="0"/>
              <a:t>utils</a:t>
            </a:r>
            <a:r>
              <a:rPr lang="en-US" sz="2200" dirty="0" smtClean="0"/>
              <a:t>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200" dirty="0" smtClean="0"/>
              <a:t>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r>
              <a:rPr lang="en-US" dirty="0" smtClean="0"/>
              <a:t> of </a:t>
            </a:r>
            <a:r>
              <a:rPr lang="ru-RU" dirty="0" smtClean="0"/>
              <a:t>67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39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0" y="2333600"/>
            <a:ext cx="84391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0" y="3053680"/>
            <a:ext cx="84486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TKPROF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5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4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" y="2132856"/>
            <a:ext cx="8532439" cy="433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ORASRP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31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1977565-20210416144423389-1202050425.png (1399×711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0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17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Trace utilities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Trivadis</a:t>
            </a:r>
            <a:r>
              <a:rPr lang="en-US" sz="2400" b="1" dirty="0" smtClean="0"/>
              <a:t> </a:t>
            </a:r>
            <a:r>
              <a:rPr lang="en-US" sz="2400" b="1" dirty="0"/>
              <a:t>Extended </a:t>
            </a:r>
            <a:r>
              <a:rPr lang="en-US" sz="2400" b="1" dirty="0" err="1"/>
              <a:t>Tracefile</a:t>
            </a:r>
            <a:r>
              <a:rPr lang="en-US" sz="2400" b="1" dirty="0"/>
              <a:t> Analysis Tool (TVD$XTAT)</a:t>
            </a:r>
            <a:r>
              <a:rPr lang="ru-RU" sz="2400" dirty="0"/>
              <a:t> - это инструмент командной строки. Как и TKPROF, его основное назначение - принимать на вход необработанный файл трассировки SQL и генерировать на выходе форматированный файл.</a:t>
            </a:r>
            <a:endParaRPr lang="ru-RU" sz="2400" b="1" dirty="0"/>
          </a:p>
          <a:p>
            <a:endParaRPr lang="ru-RU" sz="2400" b="1" dirty="0" smtClean="0"/>
          </a:p>
          <a:p>
            <a:r>
              <a:rPr lang="ru-RU" sz="2400" b="1" dirty="0" err="1" smtClean="0"/>
              <a:t>Trace</a:t>
            </a:r>
            <a:r>
              <a:rPr lang="ru-RU" sz="2400" b="1" dirty="0" smtClean="0"/>
              <a:t> </a:t>
            </a:r>
            <a:r>
              <a:rPr lang="ru-RU" sz="2400" b="1" dirty="0" err="1"/>
              <a:t>Analyzer</a:t>
            </a:r>
            <a:r>
              <a:rPr lang="ru-RU" sz="2400" b="1" dirty="0"/>
              <a:t> (</a:t>
            </a:r>
            <a:r>
              <a:rPr lang="ru-RU" sz="2400" b="1" dirty="0" err="1"/>
              <a:t>trcanlzr</a:t>
            </a:r>
            <a:r>
              <a:rPr lang="ru-RU" sz="2400" b="1" dirty="0" smtClean="0"/>
              <a:t>) </a:t>
            </a:r>
            <a:r>
              <a:rPr lang="ru-RU" sz="2400" dirty="0" smtClean="0"/>
              <a:t>– средство обработки сырых файлов трассировки. Имеет ряд преимуществ перед </a:t>
            </a:r>
            <a:r>
              <a:rPr lang="en-US" sz="2400" dirty="0" smtClean="0"/>
              <a:t>TKPROF</a:t>
            </a:r>
            <a:r>
              <a:rPr lang="ru-RU" sz="2400" dirty="0" smtClean="0"/>
              <a:t>. Создано при поддержке </a:t>
            </a:r>
            <a:r>
              <a:rPr lang="en-US" sz="2400" dirty="0" smtClean="0"/>
              <a:t>Carlos Sierra</a:t>
            </a:r>
            <a:r>
              <a:rPr lang="ru-RU" sz="2400" dirty="0" smtClean="0"/>
              <a:t>.</a:t>
            </a:r>
            <a:endParaRPr lang="ru-RU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7760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PL/SQL Profilers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PL/SQL Profiler – </a:t>
            </a:r>
            <a:r>
              <a:rPr lang="ru-RU" sz="2200" dirty="0" smtClean="0"/>
              <a:t>инструмент диагностики производительности </a:t>
            </a:r>
            <a:r>
              <a:rPr lang="en-US" sz="2200" dirty="0" smtClean="0"/>
              <a:t>PL/SQL</a:t>
            </a:r>
            <a:r>
              <a:rPr lang="ru-RU" sz="2200" dirty="0" smtClean="0"/>
              <a:t> кода.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548820" y="2618930"/>
            <a:ext cx="352839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PL/SQL Profiler</a:t>
            </a:r>
            <a:endParaRPr lang="ru-RU" sz="2400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971600" y="3933056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Classic </a:t>
            </a:r>
          </a:p>
          <a:p>
            <a:pPr algn="ctr"/>
            <a:r>
              <a:rPr lang="en-US" sz="2400" dirty="0" smtClean="0"/>
              <a:t>PL/SQL Profiler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637052" y="3918460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Hierarchical</a:t>
            </a:r>
          </a:p>
          <a:p>
            <a:pPr algn="ctr"/>
            <a:r>
              <a:rPr lang="en-US" sz="2400" dirty="0" smtClean="0"/>
              <a:t>PL/SQL Profiler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65501" y="5157192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DBMS_PROFILER</a:t>
            </a:r>
            <a:endParaRPr lang="ru-RU" sz="24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37052" y="5157192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DBMS_HPROF</a:t>
            </a:r>
            <a:endParaRPr lang="ru-RU" sz="24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131840" y="3483026"/>
            <a:ext cx="0" cy="435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364088" y="3483026"/>
            <a:ext cx="0" cy="435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2549677" y="4653136"/>
            <a:ext cx="60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012160" y="465313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6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Порядок запуска</a:t>
            </a:r>
            <a:r>
              <a:rPr lang="en-US" sz="2200" dirty="0" smtClean="0"/>
              <a:t> PL/SQL Profiler</a:t>
            </a:r>
            <a:endParaRPr lang="ru-RU" sz="2200" dirty="0" smtClean="0"/>
          </a:p>
          <a:p>
            <a:r>
              <a:rPr lang="ru-RU" sz="2200" dirty="0"/>
              <a:t>	</a:t>
            </a:r>
            <a:r>
              <a:rPr lang="ru-RU" sz="2200" dirty="0" smtClean="0"/>
              <a:t>				</a:t>
            </a:r>
            <a:r>
              <a:rPr lang="en-US" sz="2200" dirty="0" smtClean="0"/>
              <a:t>&lt;----------- Start Session 1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				</a:t>
            </a:r>
            <a:r>
              <a:rPr lang="en-US" sz="2200" dirty="0"/>
              <a:t>	</a:t>
            </a:r>
            <a:r>
              <a:rPr lang="en-US" sz="2200" dirty="0" err="1" smtClean="0"/>
              <a:t>do_something</a:t>
            </a:r>
            <a:r>
              <a:rPr lang="en-US" sz="2200" dirty="0" smtClean="0"/>
              <a:t>()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					</a:t>
            </a:r>
            <a:r>
              <a:rPr lang="en-US" sz="2200" dirty="0"/>
              <a:t> &lt;----------- </a:t>
            </a:r>
            <a:r>
              <a:rPr lang="en-US" sz="2200" dirty="0" smtClean="0"/>
              <a:t>End </a:t>
            </a:r>
            <a:r>
              <a:rPr lang="en-US" sz="2200" dirty="0"/>
              <a:t>Session 1</a:t>
            </a:r>
            <a:endParaRPr lang="ru-RU" sz="2200" dirty="0" smtClean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75656" y="3573017"/>
            <a:ext cx="288032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Execute </a:t>
            </a:r>
            <a:endParaRPr lang="ru-RU" sz="2400" dirty="0" smtClean="0"/>
          </a:p>
          <a:p>
            <a:pPr algn="ctr"/>
            <a:r>
              <a:rPr lang="en-US" sz="2400" dirty="0" smtClean="0"/>
              <a:t>the PL/SQL block </a:t>
            </a:r>
          </a:p>
          <a:p>
            <a:pPr algn="ctr"/>
            <a:r>
              <a:rPr lang="en-US" sz="2400" dirty="0" smtClean="0"/>
              <a:t>to be tuned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469557" y="5373216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Stop PL/SQL Profiler</a:t>
            </a:r>
            <a:endParaRPr lang="ru-RU" sz="24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2909717" y="4869160"/>
            <a:ext cx="60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1469557" y="2348880"/>
            <a:ext cx="28803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Start PL/SQL Profiler</a:t>
            </a:r>
            <a:endParaRPr lang="ru-RU" sz="24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2915816" y="3068960"/>
            <a:ext cx="60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Овал 4"/>
          <p:cNvSpPr/>
          <p:nvPr/>
        </p:nvSpPr>
        <p:spPr>
          <a:xfrm>
            <a:off x="1265731" y="2138955"/>
            <a:ext cx="497957" cy="4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</a:t>
            </a:r>
          </a:p>
        </p:txBody>
      </p:sp>
      <p:sp>
        <p:nvSpPr>
          <p:cNvPr id="19" name="Овал 18"/>
          <p:cNvSpPr/>
          <p:nvPr/>
        </p:nvSpPr>
        <p:spPr>
          <a:xfrm>
            <a:off x="1259632" y="3363091"/>
            <a:ext cx="497957" cy="4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</a:p>
        </p:txBody>
      </p:sp>
      <p:sp>
        <p:nvSpPr>
          <p:cNvPr id="21" name="Овал 20"/>
          <p:cNvSpPr/>
          <p:nvPr/>
        </p:nvSpPr>
        <p:spPr>
          <a:xfrm>
            <a:off x="1259632" y="5163291"/>
            <a:ext cx="497957" cy="4979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15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21768"/>
            <a:ext cx="833437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520" y="1628800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Пример использования </a:t>
            </a:r>
            <a:r>
              <a:rPr lang="en-US" sz="2200" dirty="0" smtClean="0"/>
              <a:t>Classic PL/SQL Profiler</a:t>
            </a:r>
            <a:r>
              <a:rPr lang="ru-RU" sz="2200" dirty="0"/>
              <a:t>:</a:t>
            </a:r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r>
              <a:rPr lang="ru-RU" sz="2200" dirty="0" smtClean="0"/>
              <a:t>Таблицы Профайлера: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PLSQL_PROFILER_RUNS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PLSQL_PROFILER_UNITS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PLSQL_PROFILER_DATA</a:t>
            </a:r>
            <a:endParaRPr lang="ru-RU" sz="2200" dirty="0" smtClean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0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49" y="2213850"/>
            <a:ext cx="79533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Classic PL/SQL Profiler Report:</a:t>
            </a:r>
            <a:endParaRPr lang="ru-RU" sz="2200" dirty="0" smtClean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21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3" y="2140818"/>
            <a:ext cx="83439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Пример использования </a:t>
            </a:r>
            <a:r>
              <a:rPr lang="en-US" sz="2200" dirty="0" smtClean="0"/>
              <a:t>Hierarchical PL/SQL Profiler</a:t>
            </a:r>
            <a:r>
              <a:rPr lang="ru-RU" sz="2200" dirty="0"/>
              <a:t>:</a:t>
            </a:r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endParaRPr lang="ru-RU" sz="2200" dirty="0" smtClean="0"/>
          </a:p>
          <a:p>
            <a:endParaRPr lang="ru-RU" sz="2200" dirty="0"/>
          </a:p>
          <a:p>
            <a:r>
              <a:rPr lang="ru-RU" sz="2200" dirty="0" smtClean="0"/>
              <a:t>Таблицы Профайлера: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DBMSHP_RUNS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DBMSHP_FUNCTION_INFO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DBMSHP_PARENT_CHILD_INFO</a:t>
            </a:r>
            <a:endParaRPr lang="ru-RU" sz="2200" dirty="0" smtClean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9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39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1628800"/>
            <a:ext cx="864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ru-RU" sz="2200" dirty="0" smtClean="0"/>
              <a:t>Утилита </a:t>
            </a:r>
            <a:r>
              <a:rPr lang="en-US" sz="2200" dirty="0" err="1" smtClean="0"/>
              <a:t>plshprof</a:t>
            </a:r>
            <a:endParaRPr lang="en-US" sz="22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ru-RU" sz="2200" dirty="0" smtClean="0"/>
              <a:t>Скрипт на основе </a:t>
            </a:r>
            <a:r>
              <a:rPr lang="en-US" sz="2200" dirty="0" smtClean="0"/>
              <a:t>DBMSHP</a:t>
            </a:r>
            <a:r>
              <a:rPr lang="ru-RU" sz="2200" dirty="0" smtClean="0"/>
              <a:t> таблиц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2200" dirty="0" smtClean="0"/>
              <a:t>Скрипт с использованием </a:t>
            </a:r>
            <a:r>
              <a:rPr lang="en-US" sz="2200" dirty="0" smtClean="0"/>
              <a:t>DBMS_HPROF</a:t>
            </a:r>
            <a:r>
              <a:rPr lang="ru-RU" sz="2200" dirty="0" smtClean="0"/>
              <a:t>.</a:t>
            </a:r>
            <a:r>
              <a:rPr lang="en-US" sz="2200" dirty="0" smtClean="0"/>
              <a:t>ANALYZE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9" y="2763952"/>
            <a:ext cx="7758545" cy="361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STATSPACK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8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577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PL/SQL Profilers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Формат отчета </a:t>
            </a:r>
            <a:r>
              <a:rPr lang="en-US" sz="2200" dirty="0" smtClean="0"/>
              <a:t>Hierarchical PL/SQL Profile</a:t>
            </a:r>
            <a:r>
              <a:rPr lang="en-US" sz="2200" dirty="0"/>
              <a:t>r</a:t>
            </a:r>
            <a:endParaRPr lang="ru-RU" sz="2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7" y="2276872"/>
            <a:ext cx="8706877" cy="390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9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Active Session History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7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204864"/>
            <a:ext cx="82867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345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Active Session History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Active Session History – </a:t>
            </a:r>
            <a:r>
              <a:rPr lang="ru-RU" sz="2200" dirty="0" smtClean="0"/>
              <a:t>механизм захвата состояния сессий.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348880"/>
            <a:ext cx="8532440" cy="393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345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Active Session History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ASH script: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4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848807"/>
            <a:ext cx="72580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345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Active Session History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3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Real-Time SQL Monitoring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5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409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Real-Time SQL Monitoring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Real-Time SQL Monitoring – </a:t>
            </a:r>
            <a:r>
              <a:rPr lang="ru-RU" sz="2200" dirty="0" smtClean="0"/>
              <a:t>реал-тайм инструмент мониторинга </a:t>
            </a:r>
            <a:r>
              <a:rPr lang="ru-RU" sz="2200" dirty="0"/>
              <a:t>выполнения долгих ресурсоемких и параллельных </a:t>
            </a:r>
            <a:r>
              <a:rPr lang="ru-RU" sz="2200" dirty="0" smtClean="0"/>
              <a:t>SQL-запросов.</a:t>
            </a:r>
            <a:endParaRPr lang="en-US" sz="2200" dirty="0" smtClean="0"/>
          </a:p>
          <a:p>
            <a:endParaRPr lang="en-US" sz="2200" dirty="0"/>
          </a:p>
          <a:p>
            <a:r>
              <a:rPr lang="ru-RU" sz="2200" dirty="0" smtClean="0"/>
              <a:t>Критерии доступности функционала: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STATISTICS_LEVEL </a:t>
            </a:r>
            <a:r>
              <a:rPr lang="ru-RU" sz="2200" dirty="0" smtClean="0"/>
              <a:t>равен </a:t>
            </a:r>
            <a:r>
              <a:rPr lang="en-US" sz="2200" dirty="0" smtClean="0"/>
              <a:t>TYPICAL </a:t>
            </a:r>
            <a:r>
              <a:rPr lang="ru-RU" sz="2200" dirty="0" smtClean="0"/>
              <a:t>или </a:t>
            </a:r>
            <a:r>
              <a:rPr lang="en-US" sz="2200" dirty="0" smtClean="0"/>
              <a:t>ALL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CONTROL_MANAGEMENT_PACK_ACCESS </a:t>
            </a:r>
            <a:r>
              <a:rPr lang="ru-RU" sz="2200" dirty="0" smtClean="0"/>
              <a:t>установлен в </a:t>
            </a:r>
            <a:r>
              <a:rPr lang="en-US" sz="2200" dirty="0" smtClean="0"/>
              <a:t>TUNING</a:t>
            </a:r>
            <a:endParaRPr lang="ru-RU" sz="2200" dirty="0" smtClean="0"/>
          </a:p>
          <a:p>
            <a:endParaRPr lang="ru-RU" sz="2200" dirty="0"/>
          </a:p>
          <a:p>
            <a:r>
              <a:rPr lang="ru-RU" sz="2200" dirty="0" smtClean="0"/>
              <a:t>Критерии захвата запросов монитором: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Запрос запущен в параллель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Запрос потреб</a:t>
            </a:r>
            <a:r>
              <a:rPr lang="ru-RU" sz="2200" dirty="0"/>
              <a:t>л</a:t>
            </a:r>
            <a:r>
              <a:rPr lang="ru-RU" sz="2200" dirty="0" smtClean="0"/>
              <a:t>яет больше 5 секунд </a:t>
            </a:r>
            <a:r>
              <a:rPr lang="en-US" sz="2200" dirty="0" smtClean="0"/>
              <a:t>CPU</a:t>
            </a:r>
            <a:r>
              <a:rPr lang="ru-RU" sz="2200" dirty="0" smtClean="0"/>
              <a:t> или </a:t>
            </a:r>
            <a:r>
              <a:rPr lang="en-US" sz="2200" dirty="0" smtClean="0"/>
              <a:t>IO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Принудительно установлен </a:t>
            </a:r>
            <a:r>
              <a:rPr lang="ru-RU" sz="2200" dirty="0" err="1" smtClean="0"/>
              <a:t>хинт</a:t>
            </a:r>
            <a:r>
              <a:rPr lang="ru-RU" sz="2200" dirty="0" smtClean="0"/>
              <a:t> </a:t>
            </a:r>
            <a:r>
              <a:rPr lang="en-US" sz="2200" dirty="0" smtClean="0"/>
              <a:t>MONITOR</a:t>
            </a:r>
            <a:endParaRPr lang="ru-RU" sz="2200" dirty="0" smtClean="0"/>
          </a:p>
          <a:p>
            <a:endParaRPr lang="ru-RU" sz="2200" dirty="0" smtClean="0"/>
          </a:p>
          <a:p>
            <a:r>
              <a:rPr lang="ru-RU" sz="2200" dirty="0" smtClean="0"/>
              <a:t>Функционал доступен через</a:t>
            </a:r>
            <a:r>
              <a:rPr lang="en-US" sz="2200" dirty="0" smtClean="0"/>
              <a:t> DBMS_SQLTUNE </a:t>
            </a:r>
            <a:r>
              <a:rPr lang="ru-RU" sz="2200" dirty="0" smtClean="0"/>
              <a:t>и </a:t>
            </a:r>
            <a:r>
              <a:rPr lang="en-US" sz="2200" dirty="0" smtClean="0"/>
              <a:t>DBMS_SQL_MONITOR</a:t>
            </a:r>
            <a:r>
              <a:rPr lang="ru-RU" sz="2200" dirty="0" smtClean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7105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132856"/>
            <a:ext cx="8562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409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Real-Time SQL Monitoring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Real-Time SQL Monitoring Report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1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4090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Real-Time SQL Monitoring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541235" cy="467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1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SQLTXPLAIN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1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4" y="3427834"/>
            <a:ext cx="736282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1520" y="580038"/>
            <a:ext cx="180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STATSPACK</a:t>
            </a:r>
            <a:endParaRPr lang="ru-RU" sz="2800" b="1" dirty="0" smtClean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162880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STATSPACK</a:t>
            </a:r>
            <a:r>
              <a:rPr lang="ru-RU" sz="2400" dirty="0" smtClean="0"/>
              <a:t> – утилита, представляющая из себя набор скриптов, которая производит захват и сохранение статистической информации о работе СУБД, сохраняя ее во внутренние структуры.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ru-RU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4" y="5085184"/>
            <a:ext cx="73437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2" y="5661248"/>
            <a:ext cx="73533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56790"/>
            <a:ext cx="6408712" cy="422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905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SQLT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SQLTXPLAIN (SQLT) – </a:t>
            </a:r>
            <a:r>
              <a:rPr lang="ru-RU" sz="2200" dirty="0" smtClean="0"/>
              <a:t>комбинированный отчет о выполнении </a:t>
            </a:r>
            <a:r>
              <a:rPr lang="en-US" sz="2200" dirty="0" smtClean="0"/>
              <a:t>SQL</a:t>
            </a:r>
            <a:r>
              <a:rPr lang="ru-RU" sz="2200" dirty="0" smtClean="0"/>
              <a:t>.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0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200800" cy="44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905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SQLT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51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SQLTXPLAIN statistics:</a:t>
            </a:r>
            <a:endParaRPr lang="ru-RU" sz="2200" dirty="0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0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Other Reports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06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/>
              <a:t>STATISTICS_LEVEL / </a:t>
            </a:r>
            <a:r>
              <a:rPr lang="en-US" sz="2200" b="1" dirty="0" err="1"/>
              <a:t>gather_plan_statistics</a:t>
            </a:r>
            <a:r>
              <a:rPr lang="en-US" sz="2200" b="1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RDA / OSW / LTOM</a:t>
            </a:r>
            <a:endParaRPr lang="en-US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Custom scripts / reports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000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STATISTICS_LEVEL / </a:t>
            </a:r>
            <a:r>
              <a:rPr lang="en-US" sz="2200" dirty="0" err="1" smtClean="0"/>
              <a:t>gather_plan_statistics</a:t>
            </a:r>
            <a:r>
              <a:rPr lang="en-US" sz="2200" dirty="0" smtClean="0"/>
              <a:t> hint</a:t>
            </a:r>
            <a:endParaRPr lang="ru-RU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697352" cy="430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7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 / </a:t>
            </a:r>
            <a:r>
              <a:rPr lang="en-US" sz="2200" dirty="0" err="1"/>
              <a:t>gather_plan_statistics</a:t>
            </a:r>
            <a:r>
              <a:rPr lang="en-US" sz="2200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 smtClean="0"/>
              <a:t>Column Usage Report</a:t>
            </a:r>
            <a:endParaRPr lang="en-US" sz="2200" b="1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RDA / OSW / LTOM</a:t>
            </a:r>
            <a:endParaRPr lang="en-US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Custom scripts / reports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534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96244"/>
            <a:ext cx="53340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Column Usage Report</a:t>
            </a:r>
            <a:endParaRPr lang="ru-RU" sz="22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940152" y="1628800"/>
            <a:ext cx="29523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Column Usage Report</a:t>
            </a:r>
            <a:endParaRPr lang="ru-RU" sz="2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7446221" y="2348880"/>
            <a:ext cx="6099" cy="8929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5940152" y="3284984"/>
            <a:ext cx="29523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DBMS_STATS. REPORT_COL_USAGE</a:t>
            </a:r>
            <a:endParaRPr lang="ru-RU" sz="24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5940152" y="4941168"/>
            <a:ext cx="295232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SYS.COL_USAGE$</a:t>
            </a:r>
            <a:endParaRPr lang="ru-RU" sz="24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7446221" y="4005064"/>
            <a:ext cx="6099" cy="8929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 / </a:t>
            </a:r>
            <a:r>
              <a:rPr lang="en-US" sz="2200" dirty="0" err="1"/>
              <a:t>gather_plan_statistics</a:t>
            </a:r>
            <a:r>
              <a:rPr lang="en-US" sz="2200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RDA / OSW / LTOM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Custom scripts / reports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5025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728936"/>
            <a:ext cx="87058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2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59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 / </a:t>
            </a:r>
            <a:r>
              <a:rPr lang="en-US" sz="2200" dirty="0" err="1"/>
              <a:t>gather_plan_statistics</a:t>
            </a:r>
            <a:r>
              <a:rPr lang="en-US" sz="2200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 smtClean="0"/>
              <a:t>RDA / OSW / LTOM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Custom scripts / reports</a:t>
            </a:r>
            <a:endParaRPr lang="ru-RU" sz="2200" dirty="0"/>
          </a:p>
        </p:txBody>
      </p:sp>
      <p:sp>
        <p:nvSpPr>
          <p:cNvPr id="2" name="AutoShape 2" descr="9e00e82e6fe22ce5d46864d0adba2a0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7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653136"/>
            <a:ext cx="42195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1520" y="580038"/>
            <a:ext cx="180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STATSPACK</a:t>
            </a:r>
            <a:endParaRPr lang="ru-RU" sz="2800" b="1" dirty="0" smtClean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1628800"/>
            <a:ext cx="864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Что можно делать со </a:t>
            </a:r>
            <a:r>
              <a:rPr lang="en-US" sz="2400" dirty="0" smtClean="0"/>
              <a:t>STATSPACK:</a:t>
            </a:r>
            <a:endParaRPr lang="ru-RU" sz="24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400" dirty="0" smtClean="0"/>
              <a:t>Захват данных </a:t>
            </a:r>
            <a:r>
              <a:rPr lang="ru-RU" sz="2400" dirty="0" err="1" smtClean="0"/>
              <a:t>инстанса</a:t>
            </a:r>
            <a:endParaRPr lang="ru-RU" sz="24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400" dirty="0" smtClean="0"/>
              <a:t>Сохранение данных в отдельной схеме (таблицы </a:t>
            </a:r>
            <a:r>
              <a:rPr lang="en-US" sz="2400" dirty="0" smtClean="0"/>
              <a:t>STATS$)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400" dirty="0" smtClean="0"/>
              <a:t>Создание </a:t>
            </a:r>
            <a:r>
              <a:rPr lang="en-US" sz="2400" dirty="0" smtClean="0"/>
              <a:t>baseline </a:t>
            </a:r>
            <a:r>
              <a:rPr lang="ru-RU" sz="2400" dirty="0" smtClean="0"/>
              <a:t>метрик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400" dirty="0" smtClean="0"/>
              <a:t>Конфигурировать уровень захвата </a:t>
            </a:r>
            <a:r>
              <a:rPr lang="ru-RU" sz="2400" dirty="0" err="1" smtClean="0"/>
              <a:t>снепшотов</a:t>
            </a:r>
            <a:endParaRPr lang="ru-RU" sz="24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400" dirty="0"/>
              <a:t>Формирование отчета на основе </a:t>
            </a:r>
            <a:r>
              <a:rPr lang="ru-RU" sz="2400" dirty="0" err="1" smtClean="0"/>
              <a:t>снепшотов</a:t>
            </a:r>
            <a:endParaRPr lang="ru-RU" sz="2400" dirty="0" smtClean="0"/>
          </a:p>
          <a:p>
            <a:pPr marL="800100" lvl="1" indent="-342900">
              <a:buFont typeface="Wingdings" pitchFamily="2" charset="2"/>
              <a:buChar char="§"/>
            </a:pPr>
            <a:endParaRPr lang="ru-RU" sz="2400" dirty="0" smtClean="0"/>
          </a:p>
          <a:p>
            <a:r>
              <a:rPr lang="en-US" sz="2400" dirty="0" smtClean="0"/>
              <a:t>	STATSPACK Snapshot Levels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94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60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 / </a:t>
            </a:r>
            <a:r>
              <a:rPr lang="en-US" sz="2200" dirty="0" err="1"/>
              <a:t>gather_plan_statistics</a:t>
            </a:r>
            <a:r>
              <a:rPr lang="en-US" sz="2200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RDA / OSW / LTOM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Custom scripts / reports</a:t>
            </a:r>
            <a:endParaRPr lang="ru-RU" sz="2200" dirty="0"/>
          </a:p>
        </p:txBody>
      </p:sp>
      <p:sp>
        <p:nvSpPr>
          <p:cNvPr id="2" name="AutoShape 2" descr="9e00e82e6fe22ce5d46864d0adba2a0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1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132856"/>
            <a:ext cx="8397528" cy="438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61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Performance report (DBMS_PERF)</a:t>
            </a:r>
            <a:endParaRPr lang="ru-RU" sz="2200" dirty="0"/>
          </a:p>
        </p:txBody>
      </p:sp>
      <p:sp>
        <p:nvSpPr>
          <p:cNvPr id="2" name="AutoShape 2" descr="9e00e82e6fe22ce5d46864d0adba2a0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https://cdn-ak.f.st-hatena.com/images/fotolife/g/gonsuke777/20171026/2017102601303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3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Diagnostic Tools:</a:t>
            </a:r>
            <a:endParaRPr lang="ru-RU" sz="2200" dirty="0" smtClean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STATISTICS_LEVEL / </a:t>
            </a:r>
            <a:r>
              <a:rPr lang="en-US" sz="2200" dirty="0" err="1"/>
              <a:t>gather_plan_statistics</a:t>
            </a:r>
            <a:r>
              <a:rPr lang="en-US" sz="2200" dirty="0"/>
              <a:t> hint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Column Usage Report</a:t>
            </a:r>
            <a:endParaRPr lang="en-US" sz="22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Hint Usage Report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RDA / OSW / LTOM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PERF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 smtClean="0"/>
              <a:t>Custom scripts / reports</a:t>
            </a:r>
            <a:endParaRPr lang="ru-RU" sz="2200" b="1" dirty="0"/>
          </a:p>
        </p:txBody>
      </p:sp>
      <p:sp>
        <p:nvSpPr>
          <p:cNvPr id="2" name="AutoShape 2" descr="9e00e82e6fe22ce5d46864d0adba2a0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0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18794"/>
            <a:ext cx="8463762" cy="44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2293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Reports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QRPT (Query report) </a:t>
            </a:r>
            <a:r>
              <a:rPr lang="ru-RU" sz="2200" dirty="0" smtClean="0"/>
              <a:t>отчет</a:t>
            </a:r>
            <a:endParaRPr lang="ru-RU" sz="2200" b="1" dirty="0"/>
          </a:p>
        </p:txBody>
      </p:sp>
      <p:sp>
        <p:nvSpPr>
          <p:cNvPr id="2" name="AutoShape 2" descr="9e00e82e6fe22ce5d46864d0adba2a08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28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SUMMARY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7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Summary</a:t>
            </a:r>
            <a:endParaRPr lang="ru-RU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520" y="1628800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Рекомендации по использованию для </a:t>
            </a:r>
            <a:r>
              <a:rPr lang="en-US" sz="2200" dirty="0" smtClean="0"/>
              <a:t>Oracle Enterprise Edition 11g+: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 smtClean="0"/>
              <a:t>Pre-tuning checks: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ru-RU" sz="2200" dirty="0" smtClean="0"/>
              <a:t>Версия, редакция и купленные пакеты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err="1" smtClean="0"/>
              <a:t>Проактивная</a:t>
            </a:r>
            <a:r>
              <a:rPr lang="ru-RU" sz="2200" dirty="0" smtClean="0"/>
              <a:t> оптимизация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AWR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ADDM / Real-Time ADDM</a:t>
            </a:r>
            <a:endParaRPr lang="ru-RU" sz="2200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SQLTXPLAIN</a:t>
            </a:r>
            <a:r>
              <a:rPr lang="ru-RU" sz="2200" dirty="0" smtClean="0"/>
              <a:t> </a:t>
            </a:r>
            <a:r>
              <a:rPr lang="ru-RU" sz="2200" dirty="0" smtClean="0"/>
              <a:t>(</a:t>
            </a:r>
            <a:r>
              <a:rPr lang="en-US" sz="2200" dirty="0" smtClean="0"/>
              <a:t>SQLT)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/>
              <a:t>Advisors (Segment, Statistics etc</a:t>
            </a:r>
            <a:r>
              <a:rPr lang="en-US" sz="2200" dirty="0" smtClean="0"/>
              <a:t>.)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ru-RU" sz="2200" dirty="0" smtClean="0"/>
              <a:t>Реактивная оптимизация</a:t>
            </a:r>
            <a:endParaRPr lang="en-US" sz="2200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ASH</a:t>
            </a:r>
            <a:endParaRPr lang="ru-RU" sz="2200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Real-Time SQL Monitoring Report</a:t>
            </a:r>
            <a:endParaRPr lang="en-US" sz="2200" dirty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/>
              <a:t>Advisors (STA, SPA etc</a:t>
            </a:r>
            <a:r>
              <a:rPr lang="en-US" sz="2200" dirty="0" smtClean="0"/>
              <a:t>.)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Tracing (10046, 10053) + </a:t>
            </a:r>
            <a:r>
              <a:rPr lang="en-US" sz="2200" dirty="0" err="1" smtClean="0"/>
              <a:t>trcess</a:t>
            </a:r>
            <a:r>
              <a:rPr lang="en-US" sz="2200" dirty="0" smtClean="0"/>
              <a:t> / </a:t>
            </a:r>
            <a:r>
              <a:rPr lang="en-US" sz="2200" dirty="0" err="1" smtClean="0"/>
              <a:t>tkprof</a:t>
            </a:r>
            <a:r>
              <a:rPr lang="en-US" sz="2200" dirty="0" smtClean="0"/>
              <a:t> / </a:t>
            </a:r>
            <a:r>
              <a:rPr lang="en-US" sz="2200" dirty="0" err="1"/>
              <a:t>orasrp</a:t>
            </a:r>
            <a:endParaRPr lang="en-US" sz="2200" dirty="0" smtClean="0"/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 smtClean="0"/>
              <a:t>Hierarchical Profiler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914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1687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Resources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1" y="1628800"/>
            <a:ext cx="86409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linkClick r:id="rId4"/>
              </a:rPr>
              <a:t>https://</a:t>
            </a:r>
            <a:r>
              <a:rPr lang="en-US" sz="2200" dirty="0" smtClean="0">
                <a:hlinkClick r:id="rId4"/>
              </a:rPr>
              <a:t>docs.oracle.com/en/database/oracle/oracle-database/19/tgdba/automatic-performance-diagnostics.html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>
                <a:hlinkClick r:id="rId5"/>
              </a:rPr>
              <a:t>https://</a:t>
            </a:r>
            <a:r>
              <a:rPr lang="en-US" sz="2200" dirty="0" smtClean="0">
                <a:hlinkClick r:id="rId5"/>
              </a:rPr>
              <a:t>conflu.lan.ubrr.ru/pages/viewpage.action?pageId=322865276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>
                <a:hlinkClick r:id="rId6"/>
              </a:rPr>
              <a:t>https://iusoltsev.wordpress.com/profile/oracle_tools</a:t>
            </a:r>
            <a:r>
              <a:rPr lang="en-US" sz="2200" dirty="0" smtClean="0">
                <a:hlinkClick r:id="rId6"/>
              </a:rPr>
              <a:t>/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>
                <a:hlinkClick r:id="rId7"/>
              </a:rPr>
              <a:t>https://</a:t>
            </a:r>
            <a:r>
              <a:rPr lang="en-US" sz="2200" dirty="0" smtClean="0">
                <a:hlinkClick r:id="rId7"/>
              </a:rPr>
              <a:t>docs.oracle.com/en/database/oracle/oracle-database/19/adfns/hierarchical-profiler.html</a:t>
            </a:r>
            <a:endParaRPr lang="en-US" sz="2200" dirty="0" smtClean="0"/>
          </a:p>
          <a:p>
            <a:endParaRPr lang="ru-RU" sz="2200" dirty="0" smtClean="0"/>
          </a:p>
          <a:p>
            <a:r>
              <a:rPr lang="en-US" sz="2200" dirty="0">
                <a:hlinkClick r:id="rId8"/>
              </a:rPr>
              <a:t>http://</a:t>
            </a:r>
            <a:r>
              <a:rPr lang="en-US" sz="2200" dirty="0" smtClean="0">
                <a:hlinkClick r:id="rId8"/>
              </a:rPr>
              <a:t>www.oracle.com/us/support/library/proactive-support-tools-diagnostics-069181.pdf</a:t>
            </a:r>
            <a:endParaRPr lang="ru-RU" sz="2200" dirty="0" smtClean="0"/>
          </a:p>
          <a:p>
            <a:endParaRPr lang="en-US" sz="2200" dirty="0" smtClean="0"/>
          </a:p>
          <a:p>
            <a:r>
              <a:rPr lang="en-US" sz="2200" dirty="0">
                <a:hlinkClick r:id="rId9"/>
              </a:rPr>
              <a:t>https://</a:t>
            </a:r>
            <a:r>
              <a:rPr lang="en-US" sz="2200" dirty="0" smtClean="0">
                <a:hlinkClick r:id="rId9"/>
              </a:rPr>
              <a:t>www.oracle.com/technetwork/database/manageability/emx-activerep-1965979.html</a:t>
            </a:r>
            <a:endParaRPr lang="en-US" sz="2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66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5373216"/>
            <a:ext cx="4352528" cy="1191764"/>
          </a:xfrm>
        </p:spPr>
        <p:txBody>
          <a:bodyPr>
            <a:normAutofit fontScale="70000" lnSpcReduction="20000"/>
          </a:bodyPr>
          <a:lstStyle/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/>
          </a:p>
          <a:p>
            <a:endParaRPr lang="ru-RU" sz="1400" dirty="0" smtClean="0"/>
          </a:p>
          <a:p>
            <a:endParaRPr lang="ru-RU" sz="1400" dirty="0"/>
          </a:p>
          <a:p>
            <a:r>
              <a:rPr lang="ru-RU" sz="1400" dirty="0" smtClean="0"/>
              <a:t>все свободны…</a:t>
            </a:r>
            <a:endParaRPr lang="ru-RU" sz="1400" dirty="0"/>
          </a:p>
        </p:txBody>
      </p:sp>
      <p:pic>
        <p:nvPicPr>
          <p:cNvPr id="6" name="Google Shape;93;p14" descr="C:\Users\operator\Desktop\Бардак с рабчего стола\U.png"/>
          <p:cNvPicPr preferRelativeResize="0"/>
          <p:nvPr/>
        </p:nvPicPr>
        <p:blipFill rotWithShape="1">
          <a:blip r:embed="rId3">
            <a:alphaModFix/>
          </a:blip>
          <a:srcRect t="21911" r="39138" b="2996"/>
          <a:stretch/>
        </p:blipFill>
        <p:spPr>
          <a:xfrm>
            <a:off x="4572127" y="1"/>
            <a:ext cx="4571982" cy="6857999"/>
          </a:xfrm>
          <a:prstGeom prst="rect">
            <a:avLst/>
          </a:prstGeom>
          <a:noFill/>
          <a:ln>
            <a:noFill/>
          </a:ln>
          <a:effectLst>
            <a:outerShdw blurRad="271463" dist="2190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33329" y="2276872"/>
            <a:ext cx="4536504" cy="1470025"/>
          </a:xfrm>
        </p:spPr>
        <p:txBody>
          <a:bodyPr/>
          <a:lstStyle/>
          <a:p>
            <a:r>
              <a:rPr lang="ru-RU" b="1" dirty="0" smtClean="0">
                <a:solidFill>
                  <a:srgbClr val="2F7CB6"/>
                </a:solidFill>
              </a:rPr>
              <a:t>Всем спасибо</a:t>
            </a:r>
            <a:endParaRPr lang="ru-RU" b="1" dirty="0">
              <a:solidFill>
                <a:srgbClr val="2F7C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9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2810"/>
            <a:ext cx="700087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1520" y="580038"/>
            <a:ext cx="180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STATSPACK</a:t>
            </a:r>
            <a:endParaRPr lang="ru-RU" sz="2800" b="1" dirty="0" smtClean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192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92088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2F7CB6"/>
                </a:solidFill>
              </a:rPr>
              <a:t>Automatic Workload Repository</a:t>
            </a:r>
            <a:br>
              <a:rPr lang="en-US" b="1" dirty="0" smtClean="0">
                <a:solidFill>
                  <a:srgbClr val="2F7CB6"/>
                </a:solidFill>
              </a:rPr>
            </a:br>
            <a:r>
              <a:rPr lang="en-US" b="1" dirty="0" smtClean="0">
                <a:solidFill>
                  <a:srgbClr val="2F7CB6"/>
                </a:solidFill>
              </a:rPr>
              <a:t>(AWR)</a:t>
            </a:r>
            <a:endParaRPr lang="ru-RU" b="1" dirty="0">
              <a:solidFill>
                <a:srgbClr val="2F7CB6"/>
              </a:solidFill>
            </a:endParaRPr>
          </a:p>
        </p:txBody>
      </p:sp>
      <p:pic>
        <p:nvPicPr>
          <p:cNvPr id="3" name="Google Shape;109;p16" descr="C:\Users\operator\Desktop\Бардак с рабчего стола\U.png"/>
          <p:cNvPicPr preferRelativeResize="0"/>
          <p:nvPr/>
        </p:nvPicPr>
        <p:blipFill rotWithShape="1">
          <a:blip r:embed="rId3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093"/>
            <a:ext cx="7200800" cy="397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580038"/>
            <a:ext cx="91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AWR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64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 Workload Repository (AWR) – </a:t>
            </a:r>
            <a:r>
              <a:rPr lang="ru-RU" sz="2200" dirty="0"/>
              <a:t>инструмент сбора статистики и диагностики производительности баз </a:t>
            </a:r>
            <a:r>
              <a:rPr lang="ru-RU" sz="2200" dirty="0" smtClean="0"/>
              <a:t>данных, появившийся в </a:t>
            </a:r>
            <a:r>
              <a:rPr lang="en-US" sz="2200" dirty="0" smtClean="0"/>
              <a:t>Oracle 10g.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399" y="6479135"/>
            <a:ext cx="104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9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ru-RU" dirty="0" smtClean="0"/>
              <a:t>67</a:t>
            </a:r>
            <a:endParaRPr lang="en-US" dirty="0" smtClean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51520" y="1268760"/>
            <a:ext cx="3600400" cy="0"/>
          </a:xfrm>
          <a:prstGeom prst="line">
            <a:avLst/>
          </a:prstGeom>
          <a:ln w="19050">
            <a:solidFill>
              <a:srgbClr val="2F7C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AutoShape 2" descr="Introduction to Oracle AWR - ORACLE-HEL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ntroduction to Oracle AWR - ORACLE-HEL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i0.wp.com/oracle-help.com/wp-content/uploads/2017/07/k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Google Shape;109;p16" descr="C:\Users\operator\Desktop\Бардак с рабчего стола\U.png"/>
          <p:cNvPicPr preferRelativeResize="0"/>
          <p:nvPr/>
        </p:nvPicPr>
        <p:blipFill rotWithShape="1">
          <a:blip r:embed="rId4">
            <a:alphaModFix amt="12000"/>
          </a:blip>
          <a:srcRect t="21911" r="39139" b="2996"/>
          <a:stretch/>
        </p:blipFill>
        <p:spPr>
          <a:xfrm>
            <a:off x="4499992" y="1"/>
            <a:ext cx="4644017" cy="696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75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5048</TotalTime>
  <Words>7504</Words>
  <Application>Microsoft Office PowerPoint</Application>
  <PresentationFormat>Экран (4:3)</PresentationFormat>
  <Paragraphs>836</Paragraphs>
  <Slides>67</Slides>
  <Notes>67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Тема Office</vt:lpstr>
      <vt:lpstr>Oracle  SQL Tuning Tools</vt:lpstr>
      <vt:lpstr>Презентация PowerPoint</vt:lpstr>
      <vt:lpstr>Презентация PowerPoint</vt:lpstr>
      <vt:lpstr>STATSPACK</vt:lpstr>
      <vt:lpstr>Презентация PowerPoint</vt:lpstr>
      <vt:lpstr>Презентация PowerPoint</vt:lpstr>
      <vt:lpstr>Презентация PowerPoint</vt:lpstr>
      <vt:lpstr>Automatic Workload Repository (AWR)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Automatic Database  Diagnostic Monitor (ADDM)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Advisors</vt:lpstr>
      <vt:lpstr>Презентация PowerPoint</vt:lpstr>
      <vt:lpstr>Презентация PowerPoint</vt:lpstr>
      <vt:lpstr>Презентация PowerPoint</vt:lpstr>
      <vt:lpstr>Презентация PowerPoint</vt:lpstr>
      <vt:lpstr>Trace utilities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PL/SQL Profilers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Active Session History</vt:lpstr>
      <vt:lpstr>Презентация PowerPoint</vt:lpstr>
      <vt:lpstr>Презентация PowerPoint</vt:lpstr>
      <vt:lpstr>Презентация PowerPoint</vt:lpstr>
      <vt:lpstr>Real-Time SQL Monitoring</vt:lpstr>
      <vt:lpstr>Презентация PowerPoint</vt:lpstr>
      <vt:lpstr>Презентация PowerPoint</vt:lpstr>
      <vt:lpstr>Презентация PowerPoint</vt:lpstr>
      <vt:lpstr>SQLTXPLAIN</vt:lpstr>
      <vt:lpstr>Презентация PowerPoint</vt:lpstr>
      <vt:lpstr>Презентация PowerPoint</vt:lpstr>
      <vt:lpstr>Other Reports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SUMMARY</vt:lpstr>
      <vt:lpstr>Презентация PowerPoint</vt:lpstr>
      <vt:lpstr>Презентация PowerPoint</vt:lpstr>
      <vt:lpstr>Всем спасибо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Быков Дмитрий Викторович</dc:creator>
  <cp:lastModifiedBy>Быков Дмитрий Викторович</cp:lastModifiedBy>
  <cp:revision>876</cp:revision>
  <dcterms:created xsi:type="dcterms:W3CDTF">2023-01-13T10:56:48Z</dcterms:created>
  <dcterms:modified xsi:type="dcterms:W3CDTF">2023-08-15T05:46:12Z</dcterms:modified>
</cp:coreProperties>
</file>